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notesSlides/notesSlide9.xml" ContentType="application/vnd.openxmlformats-officedocument.presentationml.notesSlide+xml"/>
  <Override PartName="/ppt/tags/tag13.xml" ContentType="application/vnd.openxmlformats-officedocument.presentationml.tags+xml"/>
  <Override PartName="/ppt/notesSlides/notesSlide10.xml" ContentType="application/vnd.openxmlformats-officedocument.presentationml.notesSlide+xml"/>
  <Override PartName="/ppt/tags/tag14.xml" ContentType="application/vnd.openxmlformats-officedocument.presentationml.tags+xml"/>
  <Override PartName="/ppt/notesSlides/notesSlide11.xml" ContentType="application/vnd.openxmlformats-officedocument.presentationml.notesSlide+xml"/>
  <Override PartName="/ppt/tags/tag15.xml" ContentType="application/vnd.openxmlformats-officedocument.presentationml.tags+xml"/>
  <Override PartName="/ppt/notesSlides/notesSlide12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3.xml" ContentType="application/vnd.openxmlformats-officedocument.presentationml.notesSlide+xml"/>
  <Override PartName="/ppt/tags/tag26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27.xml" ContentType="application/vnd.openxmlformats-officedocument.presentationml.tags+xml"/>
  <Override PartName="/ppt/notesSlides/notesSlide16.xml" ContentType="application/vnd.openxmlformats-officedocument.presentationml.notesSlide+xml"/>
  <Override PartName="/ppt/tags/tag28.xml" ContentType="application/vnd.openxmlformats-officedocument.presentationml.tags+xml"/>
  <Override PartName="/ppt/notesSlides/notesSlide17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8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19.xml" ContentType="application/vnd.openxmlformats-officedocument.presentationml.notesSlide+xml"/>
  <Override PartName="/ppt/tags/tag42.xml" ContentType="application/vnd.openxmlformats-officedocument.presentationml.tags+xml"/>
  <Override PartName="/ppt/notesSlides/notesSlide20.xml" ContentType="application/vnd.openxmlformats-officedocument.presentationml.notesSlide+xml"/>
  <Override PartName="/ppt/tags/tag43.xml" ContentType="application/vnd.openxmlformats-officedocument.presentationml.tags+xml"/>
  <Override PartName="/ppt/notesSlides/notesSlide21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22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23.xml" ContentType="application/vnd.openxmlformats-officedocument.presentationml.notesSlide+xml"/>
  <Override PartName="/ppt/tags/tag63.xml" ContentType="application/vnd.openxmlformats-officedocument.presentationml.tags+xml"/>
  <Override PartName="/ppt/notesSlides/notesSlide24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25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3"/>
  </p:notesMasterIdLst>
  <p:handoutMasterIdLst>
    <p:handoutMasterId r:id="rId144"/>
  </p:handoutMasterIdLst>
  <p:sldIdLst>
    <p:sldId id="257" r:id="rId2"/>
    <p:sldId id="552" r:id="rId3"/>
    <p:sldId id="611" r:id="rId4"/>
    <p:sldId id="612" r:id="rId5"/>
    <p:sldId id="613" r:id="rId6"/>
    <p:sldId id="614" r:id="rId7"/>
    <p:sldId id="615" r:id="rId8"/>
    <p:sldId id="668" r:id="rId9"/>
    <p:sldId id="672" r:id="rId10"/>
    <p:sldId id="674" r:id="rId11"/>
    <p:sldId id="675" r:id="rId12"/>
    <p:sldId id="676" r:id="rId13"/>
    <p:sldId id="677" r:id="rId14"/>
    <p:sldId id="678" r:id="rId15"/>
    <p:sldId id="679" r:id="rId16"/>
    <p:sldId id="680" r:id="rId17"/>
    <p:sldId id="673" r:id="rId18"/>
    <p:sldId id="683" r:id="rId19"/>
    <p:sldId id="684" r:id="rId20"/>
    <p:sldId id="681" r:id="rId21"/>
    <p:sldId id="682" r:id="rId22"/>
    <p:sldId id="692" r:id="rId23"/>
    <p:sldId id="633" r:id="rId24"/>
    <p:sldId id="686" r:id="rId25"/>
    <p:sldId id="688" r:id="rId26"/>
    <p:sldId id="689" r:id="rId27"/>
    <p:sldId id="691" r:id="rId28"/>
    <p:sldId id="690" r:id="rId29"/>
    <p:sldId id="644" r:id="rId30"/>
    <p:sldId id="645" r:id="rId31"/>
    <p:sldId id="646" r:id="rId32"/>
    <p:sldId id="647" r:id="rId33"/>
    <p:sldId id="650" r:id="rId34"/>
    <p:sldId id="651" r:id="rId35"/>
    <p:sldId id="652" r:id="rId36"/>
    <p:sldId id="653" r:id="rId37"/>
    <p:sldId id="654" r:id="rId38"/>
    <p:sldId id="655" r:id="rId39"/>
    <p:sldId id="656" r:id="rId40"/>
    <p:sldId id="657" r:id="rId41"/>
    <p:sldId id="658" r:id="rId42"/>
    <p:sldId id="659" r:id="rId43"/>
    <p:sldId id="660" r:id="rId44"/>
    <p:sldId id="661" r:id="rId45"/>
    <p:sldId id="662" r:id="rId46"/>
    <p:sldId id="663" r:id="rId47"/>
    <p:sldId id="664" r:id="rId48"/>
    <p:sldId id="693" r:id="rId49"/>
    <p:sldId id="694" r:id="rId50"/>
    <p:sldId id="695" r:id="rId51"/>
    <p:sldId id="696" r:id="rId52"/>
    <p:sldId id="697" r:id="rId53"/>
    <p:sldId id="698" r:id="rId54"/>
    <p:sldId id="699" r:id="rId55"/>
    <p:sldId id="700" r:id="rId56"/>
    <p:sldId id="701" r:id="rId57"/>
    <p:sldId id="702" r:id="rId58"/>
    <p:sldId id="703" r:id="rId59"/>
    <p:sldId id="704" r:id="rId60"/>
    <p:sldId id="705" r:id="rId61"/>
    <p:sldId id="706" r:id="rId62"/>
    <p:sldId id="707" r:id="rId63"/>
    <p:sldId id="708" r:id="rId64"/>
    <p:sldId id="709" r:id="rId65"/>
    <p:sldId id="710" r:id="rId66"/>
    <p:sldId id="711" r:id="rId67"/>
    <p:sldId id="712" r:id="rId68"/>
    <p:sldId id="713" r:id="rId69"/>
    <p:sldId id="714" r:id="rId70"/>
    <p:sldId id="715" r:id="rId71"/>
    <p:sldId id="716" r:id="rId72"/>
    <p:sldId id="717" r:id="rId73"/>
    <p:sldId id="718" r:id="rId74"/>
    <p:sldId id="719" r:id="rId75"/>
    <p:sldId id="720" r:id="rId76"/>
    <p:sldId id="721" r:id="rId77"/>
    <p:sldId id="722" r:id="rId78"/>
    <p:sldId id="723" r:id="rId79"/>
    <p:sldId id="724" r:id="rId80"/>
    <p:sldId id="725" r:id="rId81"/>
    <p:sldId id="726" r:id="rId82"/>
    <p:sldId id="727" r:id="rId83"/>
    <p:sldId id="728" r:id="rId84"/>
    <p:sldId id="729" r:id="rId85"/>
    <p:sldId id="730" r:id="rId86"/>
    <p:sldId id="731" r:id="rId87"/>
    <p:sldId id="732" r:id="rId88"/>
    <p:sldId id="733" r:id="rId89"/>
    <p:sldId id="734" r:id="rId90"/>
    <p:sldId id="735" r:id="rId91"/>
    <p:sldId id="736" r:id="rId92"/>
    <p:sldId id="737" r:id="rId93"/>
    <p:sldId id="738" r:id="rId94"/>
    <p:sldId id="739" r:id="rId95"/>
    <p:sldId id="740" r:id="rId96"/>
    <p:sldId id="741" r:id="rId97"/>
    <p:sldId id="742" r:id="rId98"/>
    <p:sldId id="743" r:id="rId99"/>
    <p:sldId id="744" r:id="rId100"/>
    <p:sldId id="745" r:id="rId101"/>
    <p:sldId id="746" r:id="rId102"/>
    <p:sldId id="747" r:id="rId103"/>
    <p:sldId id="748" r:id="rId104"/>
    <p:sldId id="749" r:id="rId105"/>
    <p:sldId id="750" r:id="rId106"/>
    <p:sldId id="751" r:id="rId107"/>
    <p:sldId id="752" r:id="rId108"/>
    <p:sldId id="753" r:id="rId109"/>
    <p:sldId id="754" r:id="rId110"/>
    <p:sldId id="755" r:id="rId111"/>
    <p:sldId id="756" r:id="rId112"/>
    <p:sldId id="757" r:id="rId113"/>
    <p:sldId id="758" r:id="rId114"/>
    <p:sldId id="759" r:id="rId115"/>
    <p:sldId id="760" r:id="rId116"/>
    <p:sldId id="761" r:id="rId117"/>
    <p:sldId id="762" r:id="rId118"/>
    <p:sldId id="763" r:id="rId119"/>
    <p:sldId id="764" r:id="rId120"/>
    <p:sldId id="765" r:id="rId121"/>
    <p:sldId id="766" r:id="rId122"/>
    <p:sldId id="767" r:id="rId123"/>
    <p:sldId id="768" r:id="rId124"/>
    <p:sldId id="769" r:id="rId125"/>
    <p:sldId id="770" r:id="rId126"/>
    <p:sldId id="771" r:id="rId127"/>
    <p:sldId id="772" r:id="rId128"/>
    <p:sldId id="773" r:id="rId129"/>
    <p:sldId id="774" r:id="rId130"/>
    <p:sldId id="775" r:id="rId131"/>
    <p:sldId id="776" r:id="rId132"/>
    <p:sldId id="777" r:id="rId133"/>
    <p:sldId id="778" r:id="rId134"/>
    <p:sldId id="779" r:id="rId135"/>
    <p:sldId id="780" r:id="rId136"/>
    <p:sldId id="781" r:id="rId137"/>
    <p:sldId id="782" r:id="rId138"/>
    <p:sldId id="783" r:id="rId139"/>
    <p:sldId id="784" r:id="rId140"/>
    <p:sldId id="785" r:id="rId141"/>
    <p:sldId id="786" r:id="rId142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">
          <p15:clr>
            <a:srgbClr val="A4A3A4"/>
          </p15:clr>
        </p15:guide>
        <p15:guide id="2" pos="362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020"/>
    <a:srgbClr val="FF3300"/>
    <a:srgbClr val="B2B2B2"/>
    <a:srgbClr val="323232"/>
    <a:srgbClr val="CC3300"/>
    <a:srgbClr val="CC00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90" autoAdjust="0"/>
    <p:restoredTop sz="82914"/>
  </p:normalViewPr>
  <p:slideViewPr>
    <p:cSldViewPr snapToGrid="0" showGuides="1">
      <p:cViewPr varScale="1">
        <p:scale>
          <a:sx n="96" d="100"/>
          <a:sy n="96" d="100"/>
        </p:scale>
        <p:origin x="1376" y="168"/>
      </p:cViewPr>
      <p:guideLst>
        <p:guide orient="horz" pos="229"/>
        <p:guide pos="362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notesMaster" Target="notesMasters/notesMaster1.xml"/><Relationship Id="rId144" Type="http://schemas.openxmlformats.org/officeDocument/2006/relationships/handoutMaster" Target="handoutMasters/handoutMaster1.xml"/><Relationship Id="rId145" Type="http://schemas.openxmlformats.org/officeDocument/2006/relationships/commentAuthors" Target="commentAuthors.xml"/><Relationship Id="rId146" Type="http://schemas.openxmlformats.org/officeDocument/2006/relationships/presProps" Target="presProps.xml"/><Relationship Id="rId147" Type="http://schemas.openxmlformats.org/officeDocument/2006/relationships/viewProps" Target="viewProps.xml"/><Relationship Id="rId148" Type="http://schemas.openxmlformats.org/officeDocument/2006/relationships/theme" Target="theme/theme1.xml"/><Relationship Id="rId14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2020/2/9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2020/2/9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为了方便理解这</a:t>
            </a:r>
            <a:r>
              <a:rPr kumimoji="1" lang="en-US" altLang="zh-CN" dirty="0" smtClean="0"/>
              <a:t>7</a:t>
            </a:r>
            <a:r>
              <a:rPr kumimoji="1" lang="zh-CN" altLang="en-US" dirty="0" smtClean="0"/>
              <a:t>层，我们看看是怎么寄快递的。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顾客发送快递，邮递公司揽件，邮递公司再把快件分类，然后找运输公司送到快件所在的城市。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100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为了方便理解这</a:t>
            </a:r>
            <a:r>
              <a:rPr kumimoji="1" lang="en-US" altLang="zh-CN" dirty="0" smtClean="0"/>
              <a:t>7</a:t>
            </a:r>
            <a:r>
              <a:rPr kumimoji="1" lang="zh-CN" altLang="en-US" dirty="0" smtClean="0"/>
              <a:t>层，我们看看是怎么寄快递的。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顾客发送快递，邮递公司揽件，邮递公司再把快件分类，然后找运输公司送到快件所在的城市。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383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为了方便理解这</a:t>
            </a:r>
            <a:r>
              <a:rPr kumimoji="1" lang="en-US" altLang="zh-CN" dirty="0" smtClean="0"/>
              <a:t>7</a:t>
            </a:r>
            <a:r>
              <a:rPr kumimoji="1" lang="zh-CN" altLang="en-US" dirty="0" smtClean="0"/>
              <a:t>层，我们看看是怎么寄快递的。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顾客发送快递，邮递公司揽件，邮递公司再把快件分类，然后找运输公司送到快件所在的城市。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50495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2842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308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06870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62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7A53FA1B-AC57-414E-A6A6-D79E06144809}" type="slidenum">
              <a:rPr lang="zh-CN" altLang="en-US" smtClean="0">
                <a:solidFill>
                  <a:prstClr val="black"/>
                </a:solidFill>
                <a:latin typeface="Calibri" panose="020F0502020204030204" charset="0"/>
              </a:rPr>
              <a:t>49</a:t>
            </a:fld>
            <a:endParaRPr lang="en-US" altLang="zh-CN">
              <a:solidFill>
                <a:prstClr val="black"/>
              </a:solidFill>
              <a:latin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7144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我打算给我男朋友写一份信。而我呢，不需要我自己亲自出面去送，而是只要送到信箱哪里就行。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999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7253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6162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5070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3270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文件分发、文件共享、视频流服务等应用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8259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53241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应用层数据打包好以后，通过层间接口交给传输层。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635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5672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7A53FA1B-AC57-414E-A6A6-D79E06144809}" type="slidenum">
              <a:rPr lang="zh-CN" altLang="en-US" smtClean="0">
                <a:solidFill>
                  <a:prstClr val="black"/>
                </a:solidFill>
                <a:latin typeface="Calibri" panose="020F0502020204030204" charset="0"/>
              </a:rPr>
              <a:t>93</a:t>
            </a:fld>
            <a:endParaRPr lang="en-US" altLang="zh-CN" smtClean="0">
              <a:solidFill>
                <a:prstClr val="black"/>
              </a:solidFill>
              <a:latin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8282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在手机里面存储练习人的时候，是名字和电话号码都存下来的。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分布式数据库：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8970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6804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39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8842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 smtClean="0"/>
              <a:t>从右到左，一次是顶级，二级，三级</a:t>
            </a:r>
            <a:r>
              <a:rPr lang="en-US" altLang="zh-CN" dirty="0" smtClean="0"/>
              <a:t>~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25813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 smtClean="0"/>
              <a:t>从右到左，一次是顶级，二级，三级</a:t>
            </a:r>
            <a:r>
              <a:rPr lang="en-US" altLang="zh-CN" dirty="0" smtClean="0"/>
              <a:t>~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03902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US:</a:t>
            </a:r>
            <a:r>
              <a:rPr kumimoji="1" lang="zh-CN" altLang="en-US" dirty="0" smtClean="0"/>
              <a:t>美国；</a:t>
            </a:r>
            <a:r>
              <a:rPr kumimoji="1" lang="en-US" altLang="zh-CN" dirty="0" smtClean="0"/>
              <a:t>UK</a:t>
            </a:r>
            <a:r>
              <a:rPr kumimoji="1" lang="zh-CN" altLang="en-US" dirty="0" smtClean="0"/>
              <a:t>是英国。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不受国籍限制。</a:t>
            </a:r>
            <a:r>
              <a:rPr kumimoji="1" lang="en-US" altLang="zh-CN" dirty="0" smtClean="0"/>
              <a:t>Com</a:t>
            </a:r>
            <a:r>
              <a:rPr kumimoji="1" lang="zh-CN" altLang="en-US" dirty="0" smtClean="0"/>
              <a:t>：公司。</a:t>
            </a:r>
            <a:r>
              <a:rPr kumimoji="1" lang="en-US" altLang="zh-CN" dirty="0" smtClean="0"/>
              <a:t>Org</a:t>
            </a:r>
            <a:r>
              <a:rPr kumimoji="1" lang="zh-CN" altLang="en-US" dirty="0" smtClean="0"/>
              <a:t>：非营利组织。</a:t>
            </a:r>
            <a:r>
              <a:rPr kumimoji="1" lang="en-US" altLang="zh-CN" dirty="0" err="1" smtClean="0"/>
              <a:t>Gov</a:t>
            </a:r>
            <a:r>
              <a:rPr kumimoji="1" lang="zh-CN" altLang="en-US" dirty="0" smtClean="0"/>
              <a:t>：政府组织。</a:t>
            </a:r>
            <a:r>
              <a:rPr kumimoji="1" lang="en-US" altLang="zh-CN" dirty="0" smtClean="0"/>
              <a:t>Edu:</a:t>
            </a:r>
            <a:r>
              <a:rPr kumimoji="1" lang="zh-CN" altLang="en-US" dirty="0" smtClean="0"/>
              <a:t>教育。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基础结构域名：阿帕。反向域名解析。将</a:t>
            </a:r>
            <a:r>
              <a:rPr kumimoji="1" lang="en-US" altLang="zh-CN" dirty="0" smtClean="0"/>
              <a:t>IP</a:t>
            </a:r>
            <a:r>
              <a:rPr kumimoji="1" lang="zh-CN" altLang="en-US" dirty="0" smtClean="0"/>
              <a:t>地址，反解析为域名。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预防邮件攻击。给服务发很多垃圾邮件，造成服务器的崩溃。进行反向解析，找到域名，判断是否正规。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103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09109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8479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命名是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a-m</a:t>
            </a:r>
          </a:p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美国、日本、印度、俄罗斯、德国、法国等全球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个国家有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38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台。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2012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年美国和伊拉克的事情。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75650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76178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51592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78609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442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公司为了便于管理，会进行分层。高层、中层、基层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9324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60807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 smtClean="0"/>
              <a:t>根域名服务器，分别用</a:t>
            </a:r>
            <a:r>
              <a:rPr lang="en-US" altLang="zh-CN" dirty="0" smtClean="0"/>
              <a:t>a-m</a:t>
            </a:r>
            <a:r>
              <a:rPr lang="zh-CN" altLang="en-US" dirty="0" smtClean="0"/>
              <a:t>来命名。</a:t>
            </a:r>
            <a:endParaRPr lang="en-US" altLang="zh-CN" dirty="0" smtClean="0"/>
          </a:p>
          <a:p>
            <a:r>
              <a:rPr lang="zh-CN" altLang="en-US" dirty="0" smtClean="0"/>
              <a:t>看金明的课件</a:t>
            </a:r>
            <a:r>
              <a:rPr lang="en-US" altLang="zh-CN" dirty="0" smtClean="0"/>
              <a:t>148</a:t>
            </a:r>
            <a:r>
              <a:rPr lang="zh-CN" altLang="en-US" dirty="0" smtClean="0"/>
              <a:t>页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24681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 smtClean="0"/>
              <a:t>根域名服务器，分别用</a:t>
            </a:r>
            <a:r>
              <a:rPr lang="en-US" altLang="zh-CN" dirty="0" smtClean="0"/>
              <a:t>a-m</a:t>
            </a:r>
            <a:r>
              <a:rPr lang="zh-CN" altLang="en-US" dirty="0" smtClean="0"/>
              <a:t>来命名。</a:t>
            </a:r>
            <a:endParaRPr lang="en-US" altLang="zh-CN" dirty="0" smtClean="0"/>
          </a:p>
          <a:p>
            <a:r>
              <a:rPr lang="zh-CN" altLang="en-US" dirty="0" smtClean="0"/>
              <a:t>看金明的课件</a:t>
            </a:r>
            <a:r>
              <a:rPr lang="en-US" altLang="zh-CN" dirty="0" smtClean="0"/>
              <a:t>148</a:t>
            </a:r>
            <a:r>
              <a:rPr lang="zh-CN" altLang="en-US" dirty="0" smtClean="0"/>
              <a:t>页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9680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 smtClean="0"/>
              <a:t>根域名服务器，分别用</a:t>
            </a:r>
            <a:r>
              <a:rPr lang="en-US" altLang="zh-CN" dirty="0" smtClean="0"/>
              <a:t>a-m</a:t>
            </a:r>
            <a:r>
              <a:rPr lang="zh-CN" altLang="en-US" dirty="0" smtClean="0"/>
              <a:t>来命名。</a:t>
            </a:r>
            <a:endParaRPr lang="en-US" altLang="zh-CN" dirty="0" smtClean="0"/>
          </a:p>
          <a:p>
            <a:r>
              <a:rPr lang="zh-CN" altLang="en-US" dirty="0" smtClean="0"/>
              <a:t>看金明的课件</a:t>
            </a:r>
            <a:r>
              <a:rPr lang="en-US" altLang="zh-CN" dirty="0" smtClean="0"/>
              <a:t>148</a:t>
            </a:r>
            <a:r>
              <a:rPr lang="zh-CN" altLang="en-US" dirty="0" smtClean="0"/>
              <a:t>页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2865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 smtClean="0"/>
              <a:t>根域名服务器，分别用</a:t>
            </a:r>
            <a:r>
              <a:rPr lang="en-US" altLang="zh-CN" dirty="0" smtClean="0"/>
              <a:t>a-m</a:t>
            </a:r>
            <a:r>
              <a:rPr lang="zh-CN" altLang="en-US" dirty="0" smtClean="0"/>
              <a:t>来命名。</a:t>
            </a:r>
            <a:endParaRPr lang="en-US" altLang="zh-CN" dirty="0" smtClean="0"/>
          </a:p>
          <a:p>
            <a:r>
              <a:rPr lang="zh-CN" altLang="en-US" dirty="0" smtClean="0"/>
              <a:t>看金明的课件</a:t>
            </a:r>
            <a:r>
              <a:rPr lang="en-US" altLang="zh-CN" dirty="0" smtClean="0"/>
              <a:t>148</a:t>
            </a:r>
            <a:r>
              <a:rPr lang="zh-CN" altLang="en-US" dirty="0" smtClean="0"/>
              <a:t>页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35741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 smtClean="0"/>
              <a:t>根域名服务器，分别用</a:t>
            </a:r>
            <a:r>
              <a:rPr lang="en-US" altLang="zh-CN" dirty="0" smtClean="0"/>
              <a:t>a-m</a:t>
            </a:r>
            <a:r>
              <a:rPr lang="zh-CN" altLang="en-US" dirty="0" smtClean="0"/>
              <a:t>来命名。</a:t>
            </a:r>
            <a:endParaRPr lang="en-US" altLang="zh-CN" dirty="0" smtClean="0"/>
          </a:p>
          <a:p>
            <a:r>
              <a:rPr lang="zh-CN" altLang="en-US" dirty="0" smtClean="0"/>
              <a:t>看金明的课件</a:t>
            </a:r>
            <a:r>
              <a:rPr lang="en-US" altLang="zh-CN" dirty="0" smtClean="0"/>
              <a:t>148</a:t>
            </a:r>
            <a:r>
              <a:rPr lang="zh-CN" altLang="en-US" dirty="0" smtClean="0"/>
              <a:t>页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72539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 smtClean="0"/>
              <a:t>根域名服务器，分别用</a:t>
            </a:r>
            <a:r>
              <a:rPr lang="en-US" altLang="zh-CN" dirty="0" smtClean="0"/>
              <a:t>a-m</a:t>
            </a:r>
            <a:r>
              <a:rPr lang="zh-CN" altLang="en-US" dirty="0" smtClean="0"/>
              <a:t>来命名。</a:t>
            </a:r>
            <a:endParaRPr lang="en-US" altLang="zh-CN" dirty="0" smtClean="0"/>
          </a:p>
          <a:p>
            <a:r>
              <a:rPr lang="zh-CN" altLang="en-US" dirty="0" smtClean="0"/>
              <a:t>看金明的课件</a:t>
            </a:r>
            <a:r>
              <a:rPr lang="en-US" altLang="zh-CN" dirty="0" smtClean="0"/>
              <a:t>148</a:t>
            </a:r>
            <a:r>
              <a:rPr lang="zh-CN" altLang="en-US" dirty="0" smtClean="0"/>
              <a:t>页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21225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 smtClean="0"/>
              <a:t>根域名服务器，分别用</a:t>
            </a:r>
            <a:r>
              <a:rPr lang="en-US" altLang="zh-CN" dirty="0" smtClean="0"/>
              <a:t>a-m</a:t>
            </a:r>
            <a:r>
              <a:rPr lang="zh-CN" altLang="en-US" dirty="0" smtClean="0"/>
              <a:t>来命名。</a:t>
            </a:r>
            <a:endParaRPr lang="en-US" altLang="zh-CN" dirty="0" smtClean="0"/>
          </a:p>
          <a:p>
            <a:r>
              <a:rPr lang="zh-CN" altLang="en-US" dirty="0" smtClean="0"/>
              <a:t>看金明的课件</a:t>
            </a:r>
            <a:r>
              <a:rPr lang="en-US" altLang="zh-CN" dirty="0" smtClean="0"/>
              <a:t>148</a:t>
            </a:r>
            <a:r>
              <a:rPr lang="zh-CN" altLang="en-US" dirty="0" smtClean="0"/>
              <a:t>页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33506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 smtClean="0"/>
              <a:t>根域名服务器，分别用</a:t>
            </a:r>
            <a:r>
              <a:rPr lang="en-US" altLang="zh-CN" dirty="0" smtClean="0"/>
              <a:t>a-m</a:t>
            </a:r>
            <a:r>
              <a:rPr lang="zh-CN" altLang="en-US" dirty="0" smtClean="0"/>
              <a:t>来命名。</a:t>
            </a:r>
            <a:endParaRPr lang="en-US" altLang="zh-CN" dirty="0" smtClean="0"/>
          </a:p>
          <a:p>
            <a:r>
              <a:rPr lang="zh-CN" altLang="en-US" dirty="0" smtClean="0"/>
              <a:t>看金明的课件</a:t>
            </a:r>
            <a:r>
              <a:rPr lang="en-US" altLang="zh-CN" dirty="0" smtClean="0"/>
              <a:t>148</a:t>
            </a:r>
            <a:r>
              <a:rPr lang="zh-CN" altLang="en-US" dirty="0" smtClean="0"/>
              <a:t>页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42018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 smtClean="0"/>
              <a:t>根域名服务器，分别用</a:t>
            </a:r>
            <a:r>
              <a:rPr lang="en-US" altLang="zh-CN" dirty="0" smtClean="0"/>
              <a:t>a-m</a:t>
            </a:r>
            <a:r>
              <a:rPr lang="zh-CN" altLang="en-US" dirty="0" smtClean="0"/>
              <a:t>来命名。</a:t>
            </a:r>
            <a:endParaRPr lang="en-US" altLang="zh-CN" dirty="0" smtClean="0"/>
          </a:p>
          <a:p>
            <a:r>
              <a:rPr lang="zh-CN" altLang="en-US" dirty="0" smtClean="0"/>
              <a:t>看金明的课件</a:t>
            </a:r>
            <a:r>
              <a:rPr lang="en-US" altLang="zh-CN" dirty="0" smtClean="0"/>
              <a:t>148</a:t>
            </a:r>
            <a:r>
              <a:rPr lang="zh-CN" altLang="en-US" dirty="0" smtClean="0"/>
              <a:t>页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9566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5481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6425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03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222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为了方便理解这</a:t>
            </a:r>
            <a:r>
              <a:rPr kumimoji="1" lang="en-US" altLang="zh-CN" dirty="0" smtClean="0"/>
              <a:t>7</a:t>
            </a:r>
            <a:r>
              <a:rPr kumimoji="1" lang="zh-CN" altLang="en-US" dirty="0" smtClean="0"/>
              <a:t>层，我们看看是怎么寄快递的。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顾客发送快递，邮递公司揽件，邮递公司再把快件分类，然后找运输公司送到快件所在的城市。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316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为了方便理解这</a:t>
            </a:r>
            <a:r>
              <a:rPr kumimoji="1" lang="en-US" altLang="zh-CN" dirty="0" smtClean="0"/>
              <a:t>7</a:t>
            </a:r>
            <a:r>
              <a:rPr kumimoji="1" lang="zh-CN" altLang="en-US" dirty="0" smtClean="0"/>
              <a:t>层，我们看看是怎么寄快递的。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顾客发送快递，邮递公司揽件，邮递公司再把快件分类，然后找运输公司送到快件所在的城市。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64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为了方便理解这</a:t>
            </a:r>
            <a:r>
              <a:rPr kumimoji="1" lang="en-US" altLang="zh-CN" dirty="0" smtClean="0"/>
              <a:t>7</a:t>
            </a:r>
            <a:r>
              <a:rPr kumimoji="1" lang="zh-CN" altLang="en-US" dirty="0" smtClean="0"/>
              <a:t>层，我们看看是怎么寄快递的。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顾客发送快递，邮递公司揽件，邮递公司再把快件分类，然后找运输公司送到快件所在的城市。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458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2020/2/9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2020/2/9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2020/2/9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tags" Target="../tags/tag1.xml"/><Relationship Id="rId13" Type="http://schemas.openxmlformats.org/officeDocument/2006/relationships/tags" Target="../tags/tag2.xml"/><Relationship Id="rId14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1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9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0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1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2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3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4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tags" Target="../tags/tag16.xml"/><Relationship Id="rId2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tags" Target="../tags/tag17.xml"/><Relationship Id="rId2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1" Type="http://schemas.openxmlformats.org/officeDocument/2006/relationships/tags" Target="../tags/tag18.xml"/><Relationship Id="rId2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tags" Target="../tags/tag19.xml"/><Relationship Id="rId2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2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image" Target="../media/image9.png"/><Relationship Id="rId1" Type="http://schemas.openxmlformats.org/officeDocument/2006/relationships/tags" Target="../tags/tag28.xml"/><Relationship Id="rId2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tags" Target="../tags/tag31.xml"/><Relationship Id="rId2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Relationship Id="rId1" Type="http://schemas.openxmlformats.org/officeDocument/2006/relationships/tags" Target="../tags/tag32.xml"/><Relationship Id="rId2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Relationship Id="rId1" Type="http://schemas.openxmlformats.org/officeDocument/2006/relationships/tags" Target="../tags/tag33.xml"/><Relationship Id="rId2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Relationship Id="rId1" Type="http://schemas.openxmlformats.org/officeDocument/2006/relationships/tags" Target="../tags/tag34.xml"/><Relationship Id="rId2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1" Type="http://schemas.openxmlformats.org/officeDocument/2006/relationships/tags" Target="../tags/tag35.xml"/><Relationship Id="rId2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1" Type="http://schemas.openxmlformats.org/officeDocument/2006/relationships/tags" Target="../tags/tag36.xml"/><Relationship Id="rId2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1" Type="http://schemas.openxmlformats.org/officeDocument/2006/relationships/tags" Target="../tags/tag37.xml"/><Relationship Id="rId2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1" Type="http://schemas.openxmlformats.org/officeDocument/2006/relationships/tags" Target="../tags/tag38.x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1" Type="http://schemas.openxmlformats.org/officeDocument/2006/relationships/tags" Target="../tags/tag39.xml"/><Relationship Id="rId2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1" Type="http://schemas.openxmlformats.org/officeDocument/2006/relationships/tags" Target="../tags/tag40.xml"/><Relationship Id="rId2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image" Target="../media/image14.png"/><Relationship Id="rId1" Type="http://schemas.openxmlformats.org/officeDocument/2006/relationships/tags" Target="../tags/tag41.xml"/><Relationship Id="rId2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tags" Target="../tags/tag42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tags" Target="../tags/tag43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tags" Target="../tags/tag44.xml"/><Relationship Id="rId2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tags" Target="../tags/tag45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tags" Target="../tags/tag46.xml"/><Relationship Id="rId2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tags" Target="../tags/tag47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tags" Target="../tags/tag48.x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tags" Target="../tags/tag49.xml"/><Relationship Id="rId2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tags" Target="../tags/tag50.xml"/><Relationship Id="rId2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tags" Target="../tags/tag51.xml"/><Relationship Id="rId2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tags" Target="../tags/tag52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tags" Target="../tags/tag53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tags" Target="../tags/tag54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tags" Target="../tags/tag55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tags" Target="../tags/tag56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0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tags" Target="../tags/tag57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tags" Target="../tags/tag58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tags" Target="../tags/tag59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tags" Target="../tags/tag60.xml"/><Relationship Id="rId2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tags" Target="../tags/tag61.xml"/><Relationship Id="rId2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image" Target="../media/image1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tags" Target="../tags/tag62.xml"/><Relationship Id="rId2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1" Type="http://schemas.openxmlformats.org/officeDocument/2006/relationships/tags" Target="../tags/tag63.xml"/><Relationship Id="rId2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1" Type="http://schemas.openxmlformats.org/officeDocument/2006/relationships/tags" Target="../tags/tag64.xml"/><Relationship Id="rId2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1" Type="http://schemas.openxmlformats.org/officeDocument/2006/relationships/tags" Target="../tags/tag65.xml"/><Relationship Id="rId2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tags" Target="../tags/tag66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tags" Target="../tags/tag67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0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tags" Target="../tags/tag68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tags" Target="../tags/tag69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0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tags" Target="../tags/tag70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0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tags" Target="../tags/tag7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0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tags" Target="../tags/tag72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2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1"/>
          <p:cNvSpPr>
            <a:spLocks noGrp="1"/>
          </p:cNvSpPr>
          <p:nvPr>
            <p:ph type="ctrTitle"/>
          </p:nvPr>
        </p:nvSpPr>
        <p:spPr>
          <a:xfrm>
            <a:off x="7900035" y="3731895"/>
            <a:ext cx="4469765" cy="988695"/>
          </a:xfrm>
        </p:spPr>
        <p:txBody>
          <a:bodyPr vert="horz" wrap="square" lIns="91440" tIns="45720" rIns="91440" bIns="45720" anchor="b"/>
          <a:lstStyle/>
          <a:p>
            <a:pPr algn="l" defTabSz="914400">
              <a:buNone/>
            </a:pPr>
            <a:r>
              <a:rPr lang="zh-CN" altLang="en-US" sz="3600" dirty="0" smtClean="0">
                <a:latin typeface="Microsoft YaHei" charset="-122"/>
                <a:ea typeface="Microsoft YaHei" charset="-122"/>
                <a:cs typeface="Microsoft YaHei" charset="-122"/>
              </a:rPr>
              <a:t>计算机网络</a:t>
            </a:r>
            <a:r>
              <a:rPr lang="zh-CN" altLang="en-US" sz="3600" kern="1200" dirty="0" smtClean="0">
                <a:latin typeface="Microsoft YaHei" charset="-122"/>
                <a:ea typeface="Microsoft YaHei" charset="-122"/>
                <a:cs typeface="Microsoft YaHei" charset="-122"/>
              </a:rPr>
              <a:t>原理</a:t>
            </a:r>
            <a:endParaRPr lang="zh-CN" altLang="en-US" sz="3600" kern="12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051" name="副标题 2"/>
          <p:cNvSpPr>
            <a:spLocks noGrp="1"/>
          </p:cNvSpPr>
          <p:nvPr>
            <p:ph type="subTitle" idx="1"/>
          </p:nvPr>
        </p:nvSpPr>
        <p:spPr>
          <a:xfrm>
            <a:off x="7898765" y="4720590"/>
            <a:ext cx="5848985" cy="487680"/>
          </a:xfrm>
        </p:spPr>
        <p:txBody>
          <a:bodyPr vert="horz" wrap="square" lIns="91440" tIns="45720" rIns="91440" bIns="45720" anchor="t">
            <a:noAutofit/>
          </a:bodyPr>
          <a:lstStyle/>
          <a:p>
            <a:pPr algn="l" defTabSz="914400"/>
            <a:r>
              <a:rPr lang="en-US" altLang="zh-CN" sz="2800" kern="1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 sz="2800" kern="12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742" y="1279357"/>
            <a:ext cx="3441233" cy="344123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10113820" y="320142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应用层</a:t>
            </a:r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10113820" y="1180488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表示层</a:t>
            </a:r>
            <a:endParaRPr kumimoji="1" lang="zh-CN" altLang="en-US" dirty="0"/>
          </a:p>
        </p:txBody>
      </p:sp>
      <p:sp>
        <p:nvSpPr>
          <p:cNvPr id="11" name="上下箭头 10"/>
          <p:cNvSpPr/>
          <p:nvPr/>
        </p:nvSpPr>
        <p:spPr>
          <a:xfrm>
            <a:off x="10728175" y="717538"/>
            <a:ext cx="234320" cy="494544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10113820" y="2159751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会话层</a:t>
            </a:r>
            <a:endParaRPr kumimoji="1" lang="zh-CN" altLang="en-US" dirty="0"/>
          </a:p>
        </p:txBody>
      </p:sp>
      <p:sp>
        <p:nvSpPr>
          <p:cNvPr id="23" name="上下箭头 22"/>
          <p:cNvSpPr/>
          <p:nvPr/>
        </p:nvSpPr>
        <p:spPr>
          <a:xfrm>
            <a:off x="10732725" y="1628851"/>
            <a:ext cx="266092" cy="484492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10113820" y="3166421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传输层</a:t>
            </a:r>
            <a:endParaRPr kumimoji="1" lang="zh-CN" altLang="en-US" dirty="0"/>
          </a:p>
        </p:txBody>
      </p:sp>
      <p:sp>
        <p:nvSpPr>
          <p:cNvPr id="29" name="圆角矩形 28"/>
          <p:cNvSpPr/>
          <p:nvPr/>
        </p:nvSpPr>
        <p:spPr>
          <a:xfrm>
            <a:off x="10150833" y="4178799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网络层</a:t>
            </a:r>
            <a:endParaRPr kumimoji="1" lang="zh-CN" altLang="en-US" dirty="0"/>
          </a:p>
        </p:txBody>
      </p:sp>
      <p:sp>
        <p:nvSpPr>
          <p:cNvPr id="30" name="圆角矩形 29"/>
          <p:cNvSpPr/>
          <p:nvPr/>
        </p:nvSpPr>
        <p:spPr>
          <a:xfrm>
            <a:off x="10150833" y="5191853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数据链路层</a:t>
            </a:r>
            <a:endParaRPr kumimoji="1" lang="zh-CN" altLang="en-US" dirty="0"/>
          </a:p>
        </p:txBody>
      </p:sp>
      <p:sp>
        <p:nvSpPr>
          <p:cNvPr id="31" name="圆角矩形 30"/>
          <p:cNvSpPr/>
          <p:nvPr/>
        </p:nvSpPr>
        <p:spPr>
          <a:xfrm>
            <a:off x="10150833" y="6159181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物理层</a:t>
            </a:r>
            <a:endParaRPr kumimoji="1" lang="zh-CN" altLang="en-US" dirty="0"/>
          </a:p>
        </p:txBody>
      </p:sp>
      <p:sp>
        <p:nvSpPr>
          <p:cNvPr id="32" name="上下箭头 31"/>
          <p:cNvSpPr/>
          <p:nvPr/>
        </p:nvSpPr>
        <p:spPr>
          <a:xfrm>
            <a:off x="10732725" y="2629137"/>
            <a:ext cx="266092" cy="494544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上下箭头 32"/>
          <p:cNvSpPr/>
          <p:nvPr/>
        </p:nvSpPr>
        <p:spPr>
          <a:xfrm>
            <a:off x="10744304" y="3635468"/>
            <a:ext cx="250207" cy="494819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上下箭头 33"/>
          <p:cNvSpPr/>
          <p:nvPr/>
        </p:nvSpPr>
        <p:spPr>
          <a:xfrm>
            <a:off x="10732723" y="4642137"/>
            <a:ext cx="266093" cy="486037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上下箭头 34"/>
          <p:cNvSpPr/>
          <p:nvPr/>
        </p:nvSpPr>
        <p:spPr>
          <a:xfrm>
            <a:off x="10728175" y="5661239"/>
            <a:ext cx="272334" cy="462466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461492" y="3096581"/>
            <a:ext cx="2036724" cy="1338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/>
              <a:t>老板：把这封信送给河北的珂卉。很</a:t>
            </a:r>
            <a:r>
              <a:rPr kumimoji="1" lang="zh-CN" altLang="en-US" smtClean="0"/>
              <a:t>着急，快点送。</a:t>
            </a:r>
            <a:endParaRPr kumimoji="1"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3436031" y="350920"/>
            <a:ext cx="383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微信、</a:t>
            </a:r>
            <a:r>
              <a:rPr kumimoji="1" lang="en-US" altLang="zh-CN" dirty="0"/>
              <a:t>QQ</a:t>
            </a:r>
            <a:r>
              <a:rPr kumimoji="1" lang="zh-CN" altLang="en-US" dirty="0"/>
              <a:t>、电子邮件等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3436029" y="1211519"/>
            <a:ext cx="601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秘书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：珂卉说的是英语，所以我得把信翻译成英文。</a:t>
            </a:r>
            <a:endParaRPr kumimoji="1"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3436029" y="2113343"/>
            <a:ext cx="6012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秘书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：我先打个电话，看看那个地址可以吗。并且我得监控什么时候送到。</a:t>
            </a:r>
            <a:endParaRPr kumimoji="1"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3436028" y="3123681"/>
            <a:ext cx="6012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秘书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：因为信的内容太多，我分成几个小组寄这些信。并且告知对方，收到一封通知我一下。</a:t>
            </a:r>
            <a:endParaRPr kumimoji="1"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3436027" y="4178799"/>
            <a:ext cx="601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秘书</a:t>
            </a:r>
            <a:r>
              <a:rPr kumimoji="1" lang="en-US" altLang="zh-CN" dirty="0" smtClean="0"/>
              <a:t>5</a:t>
            </a:r>
            <a:r>
              <a:rPr kumimoji="1" lang="zh-CN" altLang="en-US" dirty="0" smtClean="0"/>
              <a:t>：我给每个小组加上我们的地址，和对方的地址。</a:t>
            </a:r>
            <a:endParaRPr kumimoji="1"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3436027" y="5189137"/>
            <a:ext cx="601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秘书</a:t>
            </a:r>
            <a:r>
              <a:rPr kumimoji="1" lang="en-US" altLang="zh-CN" dirty="0" smtClean="0"/>
              <a:t>6</a:t>
            </a:r>
            <a:r>
              <a:rPr kumimoji="1" lang="zh-CN" altLang="en-US" dirty="0" smtClean="0"/>
              <a:t>：我给每个小组加上我们的</a:t>
            </a:r>
            <a:r>
              <a:rPr kumimoji="1" lang="en-US" altLang="zh-CN" dirty="0" smtClean="0"/>
              <a:t>ID</a:t>
            </a:r>
            <a:r>
              <a:rPr kumimoji="1" lang="zh-CN" altLang="en-US" dirty="0" smtClean="0"/>
              <a:t>和对方的</a:t>
            </a:r>
            <a:r>
              <a:rPr kumimoji="1" lang="en-US" altLang="zh-CN" dirty="0" smtClean="0"/>
              <a:t>ID</a:t>
            </a:r>
            <a:r>
              <a:rPr kumimoji="1" lang="zh-CN" altLang="en-US" dirty="0" smtClean="0"/>
              <a:t>。</a:t>
            </a:r>
            <a:endParaRPr kumimoji="1" lang="zh-CN" altLang="en-US" dirty="0"/>
          </a:p>
        </p:txBody>
      </p:sp>
      <p:sp>
        <p:nvSpPr>
          <p:cNvPr id="46" name="文本框 45"/>
          <p:cNvSpPr txBox="1"/>
          <p:nvPr/>
        </p:nvSpPr>
        <p:spPr>
          <a:xfrm>
            <a:off x="3436027" y="6040188"/>
            <a:ext cx="601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秘书</a:t>
            </a:r>
            <a:r>
              <a:rPr kumimoji="1" lang="en-US" altLang="zh-CN" dirty="0" smtClean="0"/>
              <a:t>7</a:t>
            </a:r>
            <a:r>
              <a:rPr kumimoji="1" lang="zh-CN" altLang="en-US" dirty="0" smtClean="0"/>
              <a:t>：信很急，所以用飞机吧。</a:t>
            </a:r>
            <a:endParaRPr kumimoji="1" lang="zh-CN" altLang="en-US" dirty="0"/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2"/>
          <a:srcRect l="34445" r="4767"/>
          <a:stretch/>
        </p:blipFill>
        <p:spPr>
          <a:xfrm>
            <a:off x="807504" y="1628851"/>
            <a:ext cx="1344699" cy="1245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矩形 23"/>
          <p:cNvSpPr/>
          <p:nvPr/>
        </p:nvSpPr>
        <p:spPr>
          <a:xfrm>
            <a:off x="199911" y="160016"/>
            <a:ext cx="23180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altLang="zh-CN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1.5.2.1OSI</a:t>
            </a:r>
            <a:r>
              <a:rPr lang="zh-CN" altLang="sk-SK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参考</a:t>
            </a:r>
            <a:r>
              <a:rPr lang="zh-CN" altLang="sk-SK" sz="1200" dirty="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模型</a:t>
            </a:r>
            <a:endParaRPr lang="zh-CN" altLang="sk-SK" sz="12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440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110" y="689809"/>
            <a:ext cx="1515577" cy="151557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583504" y="2726353"/>
            <a:ext cx="4148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域名：</a:t>
            </a:r>
            <a:r>
              <a:rPr lang="en-US" altLang="zh-CN" sz="2400" dirty="0" err="1" smtClean="0"/>
              <a:t>www.baidu.com</a:t>
            </a:r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3583505" y="3893001"/>
            <a:ext cx="4726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IP</a:t>
            </a:r>
            <a:r>
              <a:rPr lang="zh-CN" altLang="en-US" sz="2400" dirty="0" smtClean="0"/>
              <a:t>地址：</a:t>
            </a:r>
            <a:r>
              <a:rPr lang="en-US" altLang="zh-CN" sz="2400" dirty="0">
                <a:sym typeface="+mn-ea"/>
              </a:rPr>
              <a:t>115.239.211.122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179567" y="2726352"/>
            <a:ext cx="1638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mtClean="0"/>
              <a:t>人用方便</a:t>
            </a:r>
            <a:endParaRPr lang="zh-CN" altLang="en-US" sz="2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8179567" y="3893001"/>
            <a:ext cx="2247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mtClean="0"/>
              <a:t>计算机用方便</a:t>
            </a:r>
            <a:endParaRPr lang="zh-CN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0" y="214425"/>
            <a:ext cx="20762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2.3.0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零、域名系统（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DNS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）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29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52780" y="752475"/>
            <a:ext cx="333883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/>
            <a:r>
              <a:rPr lang="en-US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2.3</a:t>
            </a:r>
            <a:r>
              <a:rPr lang="zh-CN" altLang="en-US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域名系统（</a:t>
            </a:r>
            <a:r>
              <a:rPr lang="en-US" altLang="zh-CN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DNS</a:t>
            </a:r>
            <a:r>
              <a:rPr lang="zh-CN" altLang="en-US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）</a:t>
            </a:r>
            <a:endParaRPr lang="zh-CN" altLang="en-US" sz="2800" dirty="0"/>
          </a:p>
        </p:txBody>
      </p:sp>
      <p:sp>
        <p:nvSpPr>
          <p:cNvPr id="6" name="文本框 5"/>
          <p:cNvSpPr txBox="1"/>
          <p:nvPr/>
        </p:nvSpPr>
        <p:spPr>
          <a:xfrm>
            <a:off x="692150" y="1503680"/>
            <a:ext cx="3846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2.3.0 </a:t>
            </a:r>
            <a:r>
              <a:rPr lang="zh-CN" altLang="en-US" sz="2400"/>
              <a:t>域名系统</a:t>
            </a:r>
            <a:r>
              <a:rPr lang="en-US" altLang="zh-CN" sz="2400"/>
              <a:t> </a:t>
            </a:r>
            <a:endParaRPr lang="zh-CN" altLang="en-US" sz="2400"/>
          </a:p>
        </p:txBody>
      </p:sp>
      <p:sp>
        <p:nvSpPr>
          <p:cNvPr id="10" name="文本框 9"/>
          <p:cNvSpPr txBox="1"/>
          <p:nvPr/>
        </p:nvSpPr>
        <p:spPr>
          <a:xfrm>
            <a:off x="802640" y="2071370"/>
            <a:ext cx="9229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400" dirty="0"/>
              <a:t>域名</a:t>
            </a:r>
            <a:r>
              <a:rPr lang="zh-CN" altLang="en-US" sz="2400" dirty="0" smtClean="0"/>
              <a:t>系统</a:t>
            </a:r>
            <a:endParaRPr lang="en-US" altLang="zh-CN" sz="2400" dirty="0" smtClean="0"/>
          </a:p>
          <a:p>
            <a:pPr fontAlgn="auto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/>
                </a:solidFill>
              </a:rPr>
              <a:t>域名系统：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Domain Naming System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6" name=" 220"/>
          <p:cNvSpPr/>
          <p:nvPr/>
        </p:nvSpPr>
        <p:spPr>
          <a:xfrm rot="10800000">
            <a:off x="3105785" y="2286000"/>
            <a:ext cx="1032510" cy="324485"/>
          </a:xfrm>
          <a:prstGeom prst="homePlate">
            <a:avLst>
              <a:gd name="adj" fmla="val 6254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246120" y="2242185"/>
            <a:ext cx="1148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选择题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6797040" y="1043940"/>
            <a:ext cx="2940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         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499475" y="1050925"/>
            <a:ext cx="2940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</a:t>
            </a:r>
            <a:r>
              <a:rPr lang="zh-CN" altLang="en-US"/>
              <a:t>域名系统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531985" y="-267335"/>
            <a:ext cx="428244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7" name="左大括号 6"/>
          <p:cNvSpPr/>
          <p:nvPr/>
        </p:nvSpPr>
        <p:spPr>
          <a:xfrm>
            <a:off x="10337165" y="478155"/>
            <a:ext cx="76200" cy="151384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396220" y="26670"/>
            <a:ext cx="246253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accent6"/>
                </a:solidFill>
              </a:rPr>
              <a:t>域名系统</a:t>
            </a:r>
            <a:endParaRPr lang="zh-CN" altLang="en-US">
              <a:solidFill>
                <a:schemeClr val="tx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层次化域名空间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域名服务器</a:t>
            </a:r>
            <a:br>
              <a:rPr lang="zh-CN" altLang="en-US"/>
            </a:br>
            <a:r>
              <a:rPr lang="zh-CN" altLang="en-US"/>
              <a:t>域名解析过程</a:t>
            </a:r>
          </a:p>
          <a:p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214425"/>
            <a:ext cx="20762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2.3.0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零、域名系统（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DNS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）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63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52780" y="752475"/>
            <a:ext cx="333883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/>
            <a:r>
              <a:rPr lang="en-US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2.3</a:t>
            </a:r>
            <a:r>
              <a:rPr lang="zh-CN" altLang="en-US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域名系统（</a:t>
            </a:r>
            <a:r>
              <a:rPr lang="en-US" altLang="zh-CN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DNS</a:t>
            </a:r>
            <a:r>
              <a:rPr lang="zh-CN" altLang="en-US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）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692150" y="1503680"/>
            <a:ext cx="3846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2.3.0 </a:t>
            </a:r>
            <a:r>
              <a:rPr lang="zh-CN" altLang="en-US" sz="2400"/>
              <a:t>域名系统</a:t>
            </a:r>
            <a:r>
              <a:rPr lang="en-US" altLang="zh-CN" sz="2400"/>
              <a:t> </a:t>
            </a:r>
            <a:endParaRPr lang="zh-CN" altLang="en-US" sz="2400"/>
          </a:p>
        </p:txBody>
      </p:sp>
      <p:sp>
        <p:nvSpPr>
          <p:cNvPr id="10" name="文本框 9"/>
          <p:cNvSpPr txBox="1"/>
          <p:nvPr/>
        </p:nvSpPr>
        <p:spPr>
          <a:xfrm>
            <a:off x="802640" y="2071370"/>
            <a:ext cx="9229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400" dirty="0"/>
              <a:t>域名系统的作用</a:t>
            </a:r>
          </a:p>
          <a:p>
            <a:pPr fontAlgn="auto"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域名</a:t>
            </a:r>
            <a:r>
              <a:rPr lang="zh-CN" altLang="en-US" sz="2400" dirty="0" smtClean="0">
                <a:solidFill>
                  <a:schemeClr val="tx1"/>
                </a:solidFill>
              </a:rPr>
              <a:t>系统：将</a:t>
            </a:r>
            <a:r>
              <a:rPr lang="zh-CN" altLang="en-US" sz="2400" dirty="0" smtClean="0">
                <a:solidFill>
                  <a:srgbClr val="FF0000"/>
                </a:solidFill>
              </a:rPr>
              <a:t>域名</a:t>
            </a:r>
            <a:r>
              <a:rPr lang="zh-CN" altLang="en-US" sz="2400" dirty="0" smtClean="0">
                <a:solidFill>
                  <a:schemeClr val="tx1"/>
                </a:solidFill>
              </a:rPr>
              <a:t>映射为</a:t>
            </a:r>
            <a:r>
              <a:rPr lang="en-US" altLang="zh-CN" sz="2400" dirty="0" smtClean="0">
                <a:solidFill>
                  <a:srgbClr val="FF0000"/>
                </a:solidFill>
              </a:rPr>
              <a:t>IP</a:t>
            </a:r>
            <a:r>
              <a:rPr lang="zh-CN" altLang="en-US" sz="2400" dirty="0" smtClean="0">
                <a:solidFill>
                  <a:srgbClr val="FF0000"/>
                </a:solidFill>
              </a:rPr>
              <a:t>地址</a:t>
            </a:r>
            <a:r>
              <a:rPr lang="zh-CN" altLang="en-US" sz="2400" dirty="0" smtClean="0">
                <a:solidFill>
                  <a:schemeClr val="tx1"/>
                </a:solidFill>
              </a:rPr>
              <a:t>。实现</a:t>
            </a:r>
            <a:r>
              <a:rPr lang="zh-CN" altLang="en-US" sz="2400" dirty="0">
                <a:solidFill>
                  <a:schemeClr val="tx1"/>
                </a:solidFill>
              </a:rPr>
              <a:t>映射的过程</a:t>
            </a:r>
            <a:r>
              <a:rPr lang="zh-CN" altLang="en-US" sz="2400" dirty="0" smtClean="0">
                <a:solidFill>
                  <a:schemeClr val="tx1"/>
                </a:solidFill>
              </a:rPr>
              <a:t>，称为</a:t>
            </a:r>
            <a:r>
              <a:rPr lang="zh-CN" altLang="en-US" sz="2400" dirty="0" smtClean="0">
                <a:solidFill>
                  <a:srgbClr val="FF0000"/>
                </a:solidFill>
              </a:rPr>
              <a:t>域名解析</a:t>
            </a:r>
            <a:r>
              <a:rPr lang="zh-CN" altLang="en-US" sz="2400" dirty="0" smtClean="0">
                <a:solidFill>
                  <a:schemeClr val="tx1"/>
                </a:solidFill>
              </a:rPr>
              <a:t>。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991610" y="3829685"/>
            <a:ext cx="3730625" cy="746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130"/>
          </a:p>
          <a:p>
            <a:r>
              <a:rPr lang="en-US" altLang="zh-CN" sz="2125">
                <a:sym typeface="+mn-ea"/>
              </a:rPr>
              <a:t>        </a:t>
            </a:r>
            <a:endParaRPr lang="zh-CN" altLang="en-US" sz="2130"/>
          </a:p>
        </p:txBody>
      </p:sp>
      <p:sp>
        <p:nvSpPr>
          <p:cNvPr id="36" name=" 220"/>
          <p:cNvSpPr/>
          <p:nvPr/>
        </p:nvSpPr>
        <p:spPr>
          <a:xfrm rot="10800000">
            <a:off x="3105785" y="2286000"/>
            <a:ext cx="1032510" cy="324485"/>
          </a:xfrm>
          <a:prstGeom prst="homePlate">
            <a:avLst>
              <a:gd name="adj" fmla="val 6254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246120" y="2242185"/>
            <a:ext cx="1148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选择题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6797040" y="1043940"/>
            <a:ext cx="2940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         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499475" y="1050925"/>
            <a:ext cx="2940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</a:t>
            </a:r>
            <a:r>
              <a:rPr lang="zh-CN" altLang="en-US"/>
              <a:t>域名系统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531985" y="-267335"/>
            <a:ext cx="428244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7" name="左大括号 6"/>
          <p:cNvSpPr/>
          <p:nvPr/>
        </p:nvSpPr>
        <p:spPr>
          <a:xfrm>
            <a:off x="10337165" y="478155"/>
            <a:ext cx="76200" cy="151384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396220" y="26670"/>
            <a:ext cx="246253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accent6"/>
                </a:solidFill>
              </a:rPr>
              <a:t>域名系统</a:t>
            </a:r>
            <a:endParaRPr lang="zh-CN" altLang="en-US">
              <a:solidFill>
                <a:schemeClr val="tx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层次化域名空间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域名服务器</a:t>
            </a:r>
            <a:br>
              <a:rPr lang="zh-CN" altLang="en-US"/>
            </a:br>
            <a:r>
              <a:rPr lang="zh-CN" altLang="en-US"/>
              <a:t>域名解析过程</a:t>
            </a:r>
          </a:p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268395" y="4576445"/>
            <a:ext cx="3688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域名：</a:t>
            </a:r>
            <a:r>
              <a:rPr lang="en-US" altLang="zh-CN" sz="2400" dirty="0" err="1" smtClean="0"/>
              <a:t>www.baidu.com</a:t>
            </a:r>
            <a:endParaRPr lang="zh-CN" altLang="en-US" sz="2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7168832" y="4576445"/>
            <a:ext cx="3916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IP</a:t>
            </a:r>
            <a:r>
              <a:rPr lang="zh-CN" altLang="en-US" sz="2400" dirty="0" smtClean="0"/>
              <a:t>地址：</a:t>
            </a:r>
            <a:r>
              <a:rPr lang="en-US" altLang="zh-CN" sz="2400" dirty="0">
                <a:sym typeface="+mn-ea"/>
              </a:rPr>
              <a:t>115.239.211.122</a:t>
            </a:r>
          </a:p>
        </p:txBody>
      </p:sp>
      <p:cxnSp>
        <p:nvCxnSpPr>
          <p:cNvPr id="11" name="直线箭头连接符 10"/>
          <p:cNvCxnSpPr>
            <a:endCxn id="16" idx="1"/>
          </p:cNvCxnSpPr>
          <p:nvPr/>
        </p:nvCxnSpPr>
        <p:spPr>
          <a:xfrm flipV="1">
            <a:off x="4538980" y="4807278"/>
            <a:ext cx="2629852" cy="535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5053246" y="4232874"/>
            <a:ext cx="1507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mtClean="0"/>
              <a:t>域名解析</a:t>
            </a:r>
            <a:endParaRPr lang="zh-CN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0" y="214425"/>
            <a:ext cx="20762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2.3.0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零、域名系统（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DNS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）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71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52780" y="752475"/>
            <a:ext cx="333883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/>
            <a:r>
              <a:rPr lang="en-US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2.3</a:t>
            </a:r>
            <a:r>
              <a:rPr lang="zh-CN" altLang="en-US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域名系统（</a:t>
            </a:r>
            <a:r>
              <a:rPr lang="en-US" altLang="zh-CN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DNS</a:t>
            </a:r>
            <a:r>
              <a:rPr lang="zh-CN" altLang="en-US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）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692150" y="1503680"/>
            <a:ext cx="3846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2.3.0 </a:t>
            </a:r>
            <a:r>
              <a:rPr lang="zh-CN" altLang="en-US" sz="2400"/>
              <a:t>域名系统</a:t>
            </a:r>
            <a:r>
              <a:rPr lang="en-US" altLang="zh-CN" sz="2400"/>
              <a:t> </a:t>
            </a:r>
            <a:endParaRPr lang="zh-CN" altLang="en-US" sz="2400"/>
          </a:p>
        </p:txBody>
      </p:sp>
      <p:sp>
        <p:nvSpPr>
          <p:cNvPr id="10" name="文本框 9"/>
          <p:cNvSpPr txBox="1"/>
          <p:nvPr/>
        </p:nvSpPr>
        <p:spPr>
          <a:xfrm>
            <a:off x="802640" y="2071370"/>
            <a:ext cx="9229090" cy="1688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400" dirty="0"/>
              <a:t>域名解析的原理</a:t>
            </a:r>
          </a:p>
          <a:p>
            <a:pPr fontAlgn="auto"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为了实现域名解析，域名系统会建立</a:t>
            </a:r>
            <a:r>
              <a:rPr lang="zh-CN" altLang="en-US" sz="2400" dirty="0">
                <a:solidFill>
                  <a:schemeClr val="accent6"/>
                </a:solidFill>
              </a:rPr>
              <a:t>分布式数据库</a:t>
            </a:r>
            <a:r>
              <a:rPr lang="zh-CN" altLang="en-US" sz="2400" dirty="0">
                <a:solidFill>
                  <a:schemeClr val="tx1"/>
                </a:solidFill>
              </a:rPr>
              <a:t>，存储域名</a:t>
            </a:r>
            <a:r>
              <a:rPr lang="zh-CN" altLang="en-US" sz="2400" dirty="0" smtClean="0">
                <a:solidFill>
                  <a:schemeClr val="tx1"/>
                </a:solidFill>
              </a:rPr>
              <a:t>与</a:t>
            </a:r>
            <a:r>
              <a:rPr lang="en-US" altLang="zh-CN" sz="2400" dirty="0" smtClean="0"/>
              <a:t>IP</a:t>
            </a:r>
            <a:r>
              <a:rPr lang="zh-CN" altLang="en-US" sz="2400" dirty="0" smtClean="0">
                <a:solidFill>
                  <a:schemeClr val="tx1"/>
                </a:solidFill>
              </a:rPr>
              <a:t>地址</a:t>
            </a:r>
            <a:r>
              <a:rPr lang="zh-CN" altLang="en-US" sz="2400" dirty="0">
                <a:solidFill>
                  <a:schemeClr val="tx1"/>
                </a:solidFill>
              </a:rPr>
              <a:t>的映射关系数据。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991610" y="3829685"/>
            <a:ext cx="3730625" cy="746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130"/>
          </a:p>
          <a:p>
            <a:r>
              <a:rPr lang="en-US" altLang="zh-CN" sz="2125">
                <a:sym typeface="+mn-ea"/>
              </a:rPr>
              <a:t>        </a:t>
            </a:r>
            <a:endParaRPr lang="zh-CN" altLang="en-US" sz="2130"/>
          </a:p>
        </p:txBody>
      </p:sp>
      <p:sp>
        <p:nvSpPr>
          <p:cNvPr id="36" name=" 220"/>
          <p:cNvSpPr/>
          <p:nvPr/>
        </p:nvSpPr>
        <p:spPr>
          <a:xfrm rot="10800000">
            <a:off x="3675380" y="2286000"/>
            <a:ext cx="1032510" cy="324485"/>
          </a:xfrm>
          <a:prstGeom prst="homePlate">
            <a:avLst>
              <a:gd name="adj" fmla="val 6254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815715" y="2242185"/>
            <a:ext cx="1148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选择题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6797040" y="1043940"/>
            <a:ext cx="2940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          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499475" y="1050925"/>
            <a:ext cx="2940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</a:t>
            </a:r>
            <a:r>
              <a:rPr lang="zh-CN" altLang="en-US"/>
              <a:t>域名系统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9531985" y="-267335"/>
            <a:ext cx="428244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2" name="左大括号 11"/>
          <p:cNvSpPr/>
          <p:nvPr/>
        </p:nvSpPr>
        <p:spPr>
          <a:xfrm>
            <a:off x="10337165" y="478155"/>
            <a:ext cx="76200" cy="151384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396220" y="26670"/>
            <a:ext cx="246253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accent6"/>
                </a:solidFill>
              </a:rPr>
              <a:t>域名系统</a:t>
            </a:r>
            <a:endParaRPr lang="zh-CN" altLang="en-US">
              <a:solidFill>
                <a:schemeClr val="tx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层次化域名空间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域名服务器</a:t>
            </a:r>
            <a:br>
              <a:rPr lang="zh-CN" altLang="en-US"/>
            </a:br>
            <a:r>
              <a:rPr lang="zh-CN" altLang="en-US"/>
              <a:t>域名解析过程</a:t>
            </a:r>
          </a:p>
          <a:p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0" y="214425"/>
            <a:ext cx="20762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2.3.0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零、域名系统（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DNS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）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65852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48030" y="752475"/>
            <a:ext cx="12496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/>
            <a:r>
              <a:rPr lang="zh-CN" altLang="en-US" sz="2800"/>
              <a:t>练习题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748030" y="1924685"/>
            <a:ext cx="7364730" cy="28752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250000"/>
              </a:lnSpc>
            </a:pPr>
            <a:r>
              <a:rPr lang="zh-CN" sz="2125">
                <a:solidFill>
                  <a:srgbClr val="1F2D3D"/>
                </a:solidFill>
                <a:latin typeface="+mn-ea"/>
                <a:cs typeface="+mn-ea"/>
                <a:sym typeface="+mn-ea"/>
              </a:rPr>
              <a:t>以下说法正确的是（</a:t>
            </a:r>
            <a:r>
              <a:rPr lang="en-US" altLang="zh-CN" sz="2125">
                <a:solidFill>
                  <a:schemeClr val="bg2"/>
                </a:solidFill>
                <a:latin typeface="+mn-ea"/>
                <a:cs typeface="+mn-ea"/>
                <a:sym typeface="+mn-ea"/>
              </a:rPr>
              <a:t>D</a:t>
            </a:r>
            <a:r>
              <a:rPr lang="zh-CN" sz="2125">
                <a:solidFill>
                  <a:srgbClr val="1F2D3D"/>
                </a:solidFill>
                <a:latin typeface="+mn-ea"/>
                <a:cs typeface="+mn-ea"/>
                <a:sym typeface="+mn-ea"/>
              </a:rPr>
              <a:t>）</a:t>
            </a:r>
            <a:endParaRPr lang="zh-CN" sz="2125" b="0">
              <a:solidFill>
                <a:srgbClr val="1F2D3D"/>
              </a:solidFill>
              <a:latin typeface="+mn-ea"/>
              <a:cs typeface="+mn-ea"/>
            </a:endParaRPr>
          </a:p>
          <a:p>
            <a:pPr algn="l" fontAlgn="auto">
              <a:lnSpc>
                <a:spcPct val="150000"/>
              </a:lnSpc>
              <a:buNone/>
            </a:pPr>
            <a:r>
              <a:rPr lang="en-US" sz="2125">
                <a:solidFill>
                  <a:schemeClr val="tx1"/>
                </a:solidFill>
                <a:latin typeface="+mn-ea"/>
                <a:cs typeface="+mn-ea"/>
                <a:sym typeface="+mn-ea"/>
              </a:rPr>
              <a:t>A:</a:t>
            </a:r>
            <a:r>
              <a:rPr lang="zh-CN" altLang="en-US" sz="2125">
                <a:latin typeface="+mn-ea"/>
                <a:cs typeface="+mn-ea"/>
                <a:sym typeface="+mn-ea"/>
              </a:rPr>
              <a:t>计算机在进行通信时候使用的是域名。</a:t>
            </a:r>
            <a:endParaRPr lang="zh-CN" altLang="en-US" sz="2125">
              <a:solidFill>
                <a:schemeClr val="tx1"/>
              </a:solidFill>
              <a:latin typeface="+mn-ea"/>
              <a:cs typeface="+mn-ea"/>
              <a:sym typeface="+mn-ea"/>
            </a:endParaRPr>
          </a:p>
          <a:p>
            <a:pPr algn="l" fontAlgn="auto">
              <a:lnSpc>
                <a:spcPct val="150000"/>
              </a:lnSpc>
              <a:buNone/>
            </a:pPr>
            <a:r>
              <a:rPr lang="en-US" sz="2125">
                <a:latin typeface="+mn-ea"/>
                <a:cs typeface="+mn-ea"/>
                <a:sym typeface="+mn-ea"/>
              </a:rPr>
              <a:t>B:ip</a:t>
            </a:r>
            <a:r>
              <a:rPr lang="zh-CN" altLang="en-US" sz="2125">
                <a:latin typeface="+mn-ea"/>
                <a:cs typeface="+mn-ea"/>
                <a:sym typeface="+mn-ea"/>
              </a:rPr>
              <a:t>地址不方便记忆，所以有了域名后可以不需要</a:t>
            </a:r>
            <a:r>
              <a:rPr lang="en-US" altLang="zh-CN" sz="2125">
                <a:latin typeface="+mn-ea"/>
                <a:cs typeface="+mn-ea"/>
                <a:sym typeface="+mn-ea"/>
              </a:rPr>
              <a:t>ip</a:t>
            </a:r>
            <a:r>
              <a:rPr lang="zh-CN" altLang="en-US" sz="2125">
                <a:latin typeface="+mn-ea"/>
                <a:cs typeface="+mn-ea"/>
                <a:sym typeface="+mn-ea"/>
              </a:rPr>
              <a:t>地址了</a:t>
            </a:r>
            <a:endParaRPr lang="en-US" sz="2125">
              <a:latin typeface="+mn-ea"/>
              <a:cs typeface="+mn-ea"/>
              <a:sym typeface="+mn-ea"/>
            </a:endParaRPr>
          </a:p>
          <a:p>
            <a:pPr algn="l" fontAlgn="auto">
              <a:lnSpc>
                <a:spcPct val="150000"/>
              </a:lnSpc>
              <a:buNone/>
            </a:pPr>
            <a:r>
              <a:rPr lang="en-US" sz="2125">
                <a:solidFill>
                  <a:schemeClr val="tx1"/>
                </a:solidFill>
                <a:latin typeface="+mn-ea"/>
                <a:cs typeface="+mn-ea"/>
                <a:sym typeface="+mn-ea"/>
              </a:rPr>
              <a:t>C:</a:t>
            </a:r>
            <a:r>
              <a:rPr lang="zh-CN" altLang="en-US" sz="2125">
                <a:solidFill>
                  <a:schemeClr val="tx1"/>
                </a:solidFill>
                <a:latin typeface="+mn-ea"/>
                <a:cs typeface="+mn-ea"/>
                <a:sym typeface="+mn-ea"/>
              </a:rPr>
              <a:t>域名解析是将</a:t>
            </a:r>
            <a:r>
              <a:rPr lang="en-US" altLang="zh-CN" sz="2125">
                <a:solidFill>
                  <a:schemeClr val="tx1"/>
                </a:solidFill>
                <a:latin typeface="+mn-ea"/>
                <a:cs typeface="+mn-ea"/>
                <a:sym typeface="+mn-ea"/>
              </a:rPr>
              <a:t>ip</a:t>
            </a:r>
            <a:r>
              <a:rPr lang="zh-CN" altLang="en-US" sz="2125">
                <a:solidFill>
                  <a:schemeClr val="tx1"/>
                </a:solidFill>
                <a:latin typeface="+mn-ea"/>
                <a:cs typeface="+mn-ea"/>
                <a:sym typeface="+mn-ea"/>
              </a:rPr>
              <a:t>地址解析为域名</a:t>
            </a:r>
          </a:p>
          <a:p>
            <a:pPr algn="l" fontAlgn="auto">
              <a:lnSpc>
                <a:spcPct val="150000"/>
              </a:lnSpc>
              <a:buNone/>
            </a:pPr>
            <a:r>
              <a:rPr lang="en-US" sz="2125">
                <a:latin typeface="+mn-ea"/>
                <a:cs typeface="+mn-ea"/>
                <a:sym typeface="+mn-ea"/>
              </a:rPr>
              <a:t>D:</a:t>
            </a:r>
            <a:r>
              <a:rPr lang="zh-CN" altLang="en-US" sz="2125">
                <a:latin typeface="+mn-ea"/>
                <a:cs typeface="+mn-ea"/>
                <a:sym typeface="+mn-ea"/>
              </a:rPr>
              <a:t>域名解析是将域名解析为</a:t>
            </a:r>
            <a:r>
              <a:rPr lang="en-US" altLang="zh-CN" sz="2125">
                <a:latin typeface="+mn-ea"/>
                <a:cs typeface="+mn-ea"/>
                <a:sym typeface="+mn-ea"/>
              </a:rPr>
              <a:t>ip</a:t>
            </a:r>
            <a:r>
              <a:rPr lang="zh-CN" altLang="en-US" sz="2125">
                <a:latin typeface="+mn-ea"/>
                <a:cs typeface="+mn-ea"/>
                <a:sym typeface="+mn-ea"/>
              </a:rPr>
              <a:t>地址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16" y="97752"/>
            <a:ext cx="1588168" cy="156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08750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48030" y="752475"/>
            <a:ext cx="12496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/>
            <a:r>
              <a:rPr lang="zh-CN" altLang="en-US" sz="2800"/>
              <a:t>练习题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748030" y="1924685"/>
            <a:ext cx="7364730" cy="28752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250000"/>
              </a:lnSpc>
            </a:pPr>
            <a:r>
              <a:rPr lang="zh-CN" sz="2125">
                <a:solidFill>
                  <a:srgbClr val="1F2D3D"/>
                </a:solidFill>
                <a:latin typeface="+mn-ea"/>
                <a:cs typeface="+mn-ea"/>
                <a:sym typeface="+mn-ea"/>
              </a:rPr>
              <a:t>以下说法正确的是（</a:t>
            </a:r>
            <a:r>
              <a:rPr lang="en-US" altLang="zh-CN" sz="2125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D</a:t>
            </a:r>
            <a:r>
              <a:rPr lang="zh-CN" sz="2125">
                <a:solidFill>
                  <a:srgbClr val="1F2D3D"/>
                </a:solidFill>
                <a:latin typeface="+mn-ea"/>
                <a:cs typeface="+mn-ea"/>
                <a:sym typeface="+mn-ea"/>
              </a:rPr>
              <a:t>）</a:t>
            </a:r>
            <a:endParaRPr lang="zh-CN" sz="2125" b="0">
              <a:solidFill>
                <a:srgbClr val="1F2D3D"/>
              </a:solidFill>
              <a:latin typeface="+mn-ea"/>
              <a:cs typeface="+mn-ea"/>
            </a:endParaRPr>
          </a:p>
          <a:p>
            <a:pPr algn="l" fontAlgn="auto">
              <a:lnSpc>
                <a:spcPct val="150000"/>
              </a:lnSpc>
              <a:buNone/>
            </a:pPr>
            <a:r>
              <a:rPr lang="en-US" sz="2125">
                <a:solidFill>
                  <a:schemeClr val="tx1"/>
                </a:solidFill>
                <a:latin typeface="+mn-ea"/>
                <a:cs typeface="+mn-ea"/>
                <a:sym typeface="+mn-ea"/>
              </a:rPr>
              <a:t>A:</a:t>
            </a:r>
            <a:r>
              <a:rPr lang="zh-CN" altLang="en-US" sz="2125">
                <a:latin typeface="+mn-ea"/>
                <a:cs typeface="+mn-ea"/>
                <a:sym typeface="+mn-ea"/>
              </a:rPr>
              <a:t>计算机在进行通信时候使用的是域名。</a:t>
            </a:r>
            <a:endParaRPr lang="zh-CN" altLang="en-US" sz="2125">
              <a:solidFill>
                <a:schemeClr val="tx1"/>
              </a:solidFill>
              <a:latin typeface="+mn-ea"/>
              <a:cs typeface="+mn-ea"/>
              <a:sym typeface="+mn-ea"/>
            </a:endParaRPr>
          </a:p>
          <a:p>
            <a:pPr algn="l" fontAlgn="auto">
              <a:lnSpc>
                <a:spcPct val="150000"/>
              </a:lnSpc>
              <a:buNone/>
            </a:pPr>
            <a:r>
              <a:rPr lang="en-US" sz="2125">
                <a:latin typeface="+mn-ea"/>
                <a:cs typeface="+mn-ea"/>
                <a:sym typeface="+mn-ea"/>
              </a:rPr>
              <a:t>B:ip</a:t>
            </a:r>
            <a:r>
              <a:rPr lang="zh-CN" altLang="en-US" sz="2125">
                <a:latin typeface="+mn-ea"/>
                <a:cs typeface="+mn-ea"/>
                <a:sym typeface="+mn-ea"/>
              </a:rPr>
              <a:t>地址不方便记忆，所以有了域名后可以不需要</a:t>
            </a:r>
            <a:r>
              <a:rPr lang="en-US" altLang="zh-CN" sz="2125">
                <a:latin typeface="+mn-ea"/>
                <a:cs typeface="+mn-ea"/>
                <a:sym typeface="+mn-ea"/>
              </a:rPr>
              <a:t>ip</a:t>
            </a:r>
            <a:r>
              <a:rPr lang="zh-CN" altLang="en-US" sz="2125">
                <a:latin typeface="+mn-ea"/>
                <a:cs typeface="+mn-ea"/>
                <a:sym typeface="+mn-ea"/>
              </a:rPr>
              <a:t>地址了</a:t>
            </a:r>
            <a:endParaRPr lang="en-US" sz="2125">
              <a:latin typeface="+mn-ea"/>
              <a:cs typeface="+mn-ea"/>
              <a:sym typeface="+mn-ea"/>
            </a:endParaRPr>
          </a:p>
          <a:p>
            <a:pPr algn="l" fontAlgn="auto">
              <a:lnSpc>
                <a:spcPct val="150000"/>
              </a:lnSpc>
              <a:buNone/>
            </a:pPr>
            <a:r>
              <a:rPr lang="en-US" sz="2125">
                <a:solidFill>
                  <a:schemeClr val="tx1"/>
                </a:solidFill>
                <a:latin typeface="+mn-ea"/>
                <a:cs typeface="+mn-ea"/>
                <a:sym typeface="+mn-ea"/>
              </a:rPr>
              <a:t>C:</a:t>
            </a:r>
            <a:r>
              <a:rPr lang="zh-CN" altLang="en-US" sz="2125">
                <a:solidFill>
                  <a:schemeClr val="tx1"/>
                </a:solidFill>
                <a:latin typeface="+mn-ea"/>
                <a:cs typeface="+mn-ea"/>
                <a:sym typeface="+mn-ea"/>
              </a:rPr>
              <a:t>域名解析是将</a:t>
            </a:r>
            <a:r>
              <a:rPr lang="en-US" altLang="zh-CN" sz="2125">
                <a:solidFill>
                  <a:schemeClr val="tx1"/>
                </a:solidFill>
                <a:latin typeface="+mn-ea"/>
                <a:cs typeface="+mn-ea"/>
                <a:sym typeface="+mn-ea"/>
              </a:rPr>
              <a:t>ip</a:t>
            </a:r>
            <a:r>
              <a:rPr lang="zh-CN" altLang="en-US" sz="2125">
                <a:solidFill>
                  <a:schemeClr val="tx1"/>
                </a:solidFill>
                <a:latin typeface="+mn-ea"/>
                <a:cs typeface="+mn-ea"/>
                <a:sym typeface="+mn-ea"/>
              </a:rPr>
              <a:t>地址解析为域名</a:t>
            </a:r>
          </a:p>
          <a:p>
            <a:pPr algn="l" fontAlgn="auto">
              <a:lnSpc>
                <a:spcPct val="150000"/>
              </a:lnSpc>
              <a:buNone/>
            </a:pPr>
            <a:r>
              <a:rPr lang="en-US" sz="2125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D:</a:t>
            </a:r>
            <a:r>
              <a:rPr lang="zh-CN" altLang="en-US" sz="2125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域名解析是将域名解析为</a:t>
            </a:r>
            <a:r>
              <a:rPr lang="en-US" altLang="zh-CN" sz="2125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ip</a:t>
            </a:r>
            <a:r>
              <a:rPr lang="zh-CN" altLang="en-US" sz="2125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地址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16" y="97752"/>
            <a:ext cx="1588168" cy="156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39536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48030" y="752475"/>
            <a:ext cx="12496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/>
            <a:r>
              <a:rPr lang="zh-CN" altLang="en-US" sz="2800"/>
              <a:t>练习题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748030" y="1924685"/>
            <a:ext cx="6524625" cy="28752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250000"/>
              </a:lnSpc>
            </a:pPr>
            <a:r>
              <a:rPr lang="zh-CN" sz="2125">
                <a:solidFill>
                  <a:srgbClr val="1F2D3D"/>
                </a:solidFill>
                <a:latin typeface="+mn-ea"/>
                <a:cs typeface="+mn-ea"/>
                <a:sym typeface="+mn-ea"/>
              </a:rPr>
              <a:t>以下关于域名系统的说法正确的是（</a:t>
            </a:r>
            <a:r>
              <a:rPr lang="en-US" altLang="zh-CN" sz="2125">
                <a:solidFill>
                  <a:schemeClr val="bg2"/>
                </a:solidFill>
                <a:latin typeface="+mn-ea"/>
                <a:cs typeface="+mn-ea"/>
                <a:sym typeface="+mn-ea"/>
              </a:rPr>
              <a:t>D</a:t>
            </a:r>
            <a:r>
              <a:rPr lang="zh-CN" sz="2125">
                <a:solidFill>
                  <a:srgbClr val="1F2D3D"/>
                </a:solidFill>
                <a:latin typeface="+mn-ea"/>
                <a:cs typeface="+mn-ea"/>
                <a:sym typeface="+mn-ea"/>
              </a:rPr>
              <a:t>）</a:t>
            </a:r>
            <a:endParaRPr lang="zh-CN" sz="2125" b="0">
              <a:solidFill>
                <a:srgbClr val="1F2D3D"/>
              </a:solidFill>
              <a:latin typeface="+mn-ea"/>
              <a:cs typeface="+mn-ea"/>
            </a:endParaRPr>
          </a:p>
          <a:p>
            <a:pPr algn="l" fontAlgn="auto">
              <a:lnSpc>
                <a:spcPct val="150000"/>
              </a:lnSpc>
              <a:buNone/>
            </a:pPr>
            <a:r>
              <a:rPr lang="en-US" sz="2125">
                <a:solidFill>
                  <a:schemeClr val="tx1"/>
                </a:solidFill>
                <a:latin typeface="+mn-ea"/>
                <a:cs typeface="+mn-ea"/>
                <a:sym typeface="+mn-ea"/>
              </a:rPr>
              <a:t>A:</a:t>
            </a:r>
            <a:r>
              <a:rPr lang="zh-CN" altLang="en-US" sz="2125">
                <a:solidFill>
                  <a:schemeClr val="tx1"/>
                </a:solidFill>
                <a:latin typeface="+mn-ea"/>
                <a:cs typeface="+mn-ea"/>
                <a:sym typeface="+mn-ea"/>
              </a:rPr>
              <a:t>域名系统只存储域名</a:t>
            </a:r>
          </a:p>
          <a:p>
            <a:pPr algn="l" fontAlgn="auto">
              <a:lnSpc>
                <a:spcPct val="150000"/>
              </a:lnSpc>
              <a:buNone/>
            </a:pPr>
            <a:r>
              <a:rPr lang="en-US" sz="2125">
                <a:latin typeface="+mn-ea"/>
                <a:cs typeface="+mn-ea"/>
                <a:sym typeface="+mn-ea"/>
              </a:rPr>
              <a:t>B:</a:t>
            </a:r>
            <a:r>
              <a:rPr lang="zh-CN" altLang="en-US" sz="2125">
                <a:latin typeface="+mn-ea"/>
                <a:cs typeface="+mn-ea"/>
                <a:sym typeface="+mn-ea"/>
              </a:rPr>
              <a:t>域名系统只存储</a:t>
            </a:r>
            <a:r>
              <a:rPr lang="en-US" altLang="zh-CN" sz="2125">
                <a:latin typeface="+mn-ea"/>
                <a:cs typeface="+mn-ea"/>
                <a:sym typeface="+mn-ea"/>
              </a:rPr>
              <a:t>ip</a:t>
            </a:r>
            <a:r>
              <a:rPr lang="zh-CN" altLang="en-US" sz="2125">
                <a:latin typeface="+mn-ea"/>
                <a:cs typeface="+mn-ea"/>
                <a:sym typeface="+mn-ea"/>
              </a:rPr>
              <a:t>地址</a:t>
            </a:r>
          </a:p>
          <a:p>
            <a:pPr algn="l" fontAlgn="auto">
              <a:lnSpc>
                <a:spcPct val="150000"/>
              </a:lnSpc>
              <a:buNone/>
            </a:pPr>
            <a:r>
              <a:rPr lang="en-US" sz="2125">
                <a:latin typeface="+mn-ea"/>
                <a:cs typeface="+mn-ea"/>
                <a:sym typeface="+mn-ea"/>
              </a:rPr>
              <a:t>C:</a:t>
            </a:r>
            <a:r>
              <a:rPr lang="zh-CN" altLang="en-US" sz="2125">
                <a:latin typeface="+mn-ea"/>
                <a:cs typeface="+mn-ea"/>
                <a:sym typeface="+mn-ea"/>
              </a:rPr>
              <a:t>为了实现域名解析，域名系统会建立集中式数据库</a:t>
            </a:r>
            <a:endParaRPr lang="en-US" sz="2125">
              <a:latin typeface="+mn-ea"/>
              <a:cs typeface="+mn-ea"/>
              <a:sym typeface="+mn-ea"/>
            </a:endParaRPr>
          </a:p>
          <a:p>
            <a:pPr algn="l" fontAlgn="auto">
              <a:lnSpc>
                <a:spcPct val="150000"/>
              </a:lnSpc>
              <a:buNone/>
            </a:pPr>
            <a:r>
              <a:rPr lang="en-US" sz="2125">
                <a:latin typeface="+mn-ea"/>
                <a:cs typeface="+mn-ea"/>
                <a:sym typeface="+mn-ea"/>
              </a:rPr>
              <a:t>D:</a:t>
            </a:r>
            <a:r>
              <a:rPr lang="zh-CN" altLang="en-US" sz="2125">
                <a:latin typeface="+mn-ea"/>
                <a:cs typeface="+mn-ea"/>
                <a:sym typeface="+mn-ea"/>
              </a:rPr>
              <a:t>为了实现域名解析，域名系统会建立分布式数据库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16" y="97752"/>
            <a:ext cx="1588168" cy="156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53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48030" y="752475"/>
            <a:ext cx="12496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/>
            <a:r>
              <a:rPr lang="zh-CN" altLang="en-US" sz="2800"/>
              <a:t>练习题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748030" y="1924685"/>
            <a:ext cx="6524625" cy="28719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250000"/>
              </a:lnSpc>
            </a:pPr>
            <a:r>
              <a:rPr lang="zh-CN" sz="2125" dirty="0">
                <a:solidFill>
                  <a:srgbClr val="1F2D3D"/>
                </a:solidFill>
                <a:latin typeface="+mn-ea"/>
                <a:cs typeface="+mn-ea"/>
                <a:sym typeface="+mn-ea"/>
              </a:rPr>
              <a:t>以下关于域名系统的说法正确的是（</a:t>
            </a:r>
            <a:r>
              <a:rPr lang="en-US" altLang="zh-CN" sz="2125" dirty="0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D</a:t>
            </a:r>
            <a:r>
              <a:rPr lang="zh-CN" sz="2125" dirty="0">
                <a:solidFill>
                  <a:srgbClr val="1F2D3D"/>
                </a:solidFill>
                <a:latin typeface="+mn-ea"/>
                <a:cs typeface="+mn-ea"/>
                <a:sym typeface="+mn-ea"/>
              </a:rPr>
              <a:t>）</a:t>
            </a:r>
            <a:endParaRPr lang="zh-CN" sz="2125" b="0" dirty="0">
              <a:solidFill>
                <a:srgbClr val="1F2D3D"/>
              </a:solidFill>
              <a:latin typeface="+mn-ea"/>
              <a:cs typeface="+mn-ea"/>
            </a:endParaRPr>
          </a:p>
          <a:p>
            <a:pPr algn="l" fontAlgn="auto">
              <a:lnSpc>
                <a:spcPct val="150000"/>
              </a:lnSpc>
              <a:buNone/>
            </a:pPr>
            <a:r>
              <a:rPr lang="en-US" sz="2125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A:</a:t>
            </a:r>
            <a:r>
              <a:rPr lang="zh-CN" altLang="en-US" sz="2125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域名系统只存储域名</a:t>
            </a:r>
          </a:p>
          <a:p>
            <a:pPr algn="l" fontAlgn="auto">
              <a:lnSpc>
                <a:spcPct val="150000"/>
              </a:lnSpc>
              <a:buNone/>
            </a:pPr>
            <a:r>
              <a:rPr lang="en-US" sz="2125" dirty="0">
                <a:latin typeface="+mn-ea"/>
                <a:cs typeface="+mn-ea"/>
                <a:sym typeface="+mn-ea"/>
              </a:rPr>
              <a:t>B:</a:t>
            </a:r>
            <a:r>
              <a:rPr lang="zh-CN" altLang="en-US" sz="2125" dirty="0">
                <a:latin typeface="+mn-ea"/>
                <a:cs typeface="+mn-ea"/>
                <a:sym typeface="+mn-ea"/>
              </a:rPr>
              <a:t>域名系统只存储</a:t>
            </a:r>
            <a:r>
              <a:rPr lang="en-US" altLang="zh-CN" sz="2125" dirty="0" err="1">
                <a:latin typeface="+mn-ea"/>
                <a:cs typeface="+mn-ea"/>
                <a:sym typeface="+mn-ea"/>
              </a:rPr>
              <a:t>ip</a:t>
            </a:r>
            <a:r>
              <a:rPr lang="zh-CN" altLang="en-US" sz="2125" dirty="0">
                <a:latin typeface="+mn-ea"/>
                <a:cs typeface="+mn-ea"/>
                <a:sym typeface="+mn-ea"/>
              </a:rPr>
              <a:t>地址</a:t>
            </a:r>
          </a:p>
          <a:p>
            <a:pPr algn="l" fontAlgn="auto">
              <a:lnSpc>
                <a:spcPct val="150000"/>
              </a:lnSpc>
              <a:buNone/>
            </a:pPr>
            <a:r>
              <a:rPr lang="en-US" sz="2125" dirty="0">
                <a:latin typeface="+mn-ea"/>
                <a:cs typeface="+mn-ea"/>
                <a:sym typeface="+mn-ea"/>
              </a:rPr>
              <a:t>C:</a:t>
            </a:r>
            <a:r>
              <a:rPr lang="zh-CN" altLang="en-US" sz="2125" dirty="0">
                <a:latin typeface="+mn-ea"/>
                <a:cs typeface="+mn-ea"/>
                <a:sym typeface="+mn-ea"/>
              </a:rPr>
              <a:t>为了实现域名解析，域名系统会</a:t>
            </a:r>
            <a:r>
              <a:rPr lang="zh-CN" altLang="en-US" sz="2125" dirty="0" smtClean="0">
                <a:latin typeface="+mn-ea"/>
                <a:cs typeface="+mn-ea"/>
                <a:sym typeface="+mn-ea"/>
              </a:rPr>
              <a:t>建立集中式数据库</a:t>
            </a:r>
            <a:endParaRPr lang="en-US" sz="2125" dirty="0">
              <a:latin typeface="+mn-ea"/>
              <a:cs typeface="+mn-ea"/>
              <a:sym typeface="+mn-ea"/>
            </a:endParaRPr>
          </a:p>
          <a:p>
            <a:pPr algn="l" fontAlgn="auto">
              <a:lnSpc>
                <a:spcPct val="150000"/>
              </a:lnSpc>
              <a:buNone/>
            </a:pPr>
            <a:r>
              <a:rPr lang="en-US" sz="2125" dirty="0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D:</a:t>
            </a:r>
            <a:r>
              <a:rPr lang="zh-CN" altLang="en-US" sz="2125" dirty="0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为了实现域名解析，域名系统会建立分布式数据库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16" y="97752"/>
            <a:ext cx="1588168" cy="156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791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52780" y="752475"/>
            <a:ext cx="333883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/>
            <a:r>
              <a:rPr lang="en-US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2.3</a:t>
            </a:r>
            <a:r>
              <a:rPr lang="zh-CN" altLang="en-US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域名系统（</a:t>
            </a:r>
            <a:r>
              <a:rPr lang="en-US" altLang="zh-CN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DNS</a:t>
            </a:r>
            <a:r>
              <a:rPr lang="zh-CN" altLang="en-US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）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692150" y="1503680"/>
            <a:ext cx="3846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2.3.1</a:t>
            </a:r>
            <a:r>
              <a:rPr lang="zh-CN" altLang="en-US" sz="2400"/>
              <a:t>层次化域名空间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321935" y="2071370"/>
            <a:ext cx="10140315" cy="746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125">
              <a:solidFill>
                <a:schemeClr val="accent6"/>
              </a:solidFill>
            </a:endParaRPr>
          </a:p>
          <a:p>
            <a:endParaRPr lang="zh-CN" altLang="en-US" sz="2130">
              <a:solidFill>
                <a:schemeClr val="accent6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685" y="3264535"/>
            <a:ext cx="454025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i="1"/>
              <a:t>www .baidu .com</a:t>
            </a:r>
          </a:p>
        </p:txBody>
      </p:sp>
      <p:sp>
        <p:nvSpPr>
          <p:cNvPr id="36" name=" 220"/>
          <p:cNvSpPr/>
          <p:nvPr/>
        </p:nvSpPr>
        <p:spPr>
          <a:xfrm rot="10800000">
            <a:off x="8213725" y="2271395"/>
            <a:ext cx="1032510" cy="324485"/>
          </a:xfrm>
          <a:prstGeom prst="homePlate">
            <a:avLst>
              <a:gd name="adj" fmla="val 6254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354060" y="2227580"/>
            <a:ext cx="1148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选择题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12470" y="2071370"/>
            <a:ext cx="8194040" cy="1073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125" dirty="0">
                <a:sym typeface="+mn-ea"/>
              </a:rPr>
              <a:t>域名的命名方式</a:t>
            </a:r>
            <a:r>
              <a:rPr lang="en-US" altLang="zh-CN" sz="2125" dirty="0">
                <a:sym typeface="+mn-ea"/>
              </a:rPr>
              <a:t>:</a:t>
            </a:r>
            <a:r>
              <a:rPr lang="zh-CN" altLang="en-US" sz="2125" dirty="0">
                <a:solidFill>
                  <a:schemeClr val="bg1"/>
                </a:solidFill>
                <a:sym typeface="+mn-ea"/>
              </a:rPr>
              <a:t>层次树状结构命名方式</a:t>
            </a:r>
            <a:endParaRPr lang="zh-CN" altLang="en-US" sz="2130" dirty="0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130" dirty="0">
                <a:solidFill>
                  <a:schemeClr val="bg1"/>
                </a:solidFill>
              </a:rPr>
              <a:t>每个域名由不同级别的域名构成，</a:t>
            </a:r>
            <a:r>
              <a:rPr lang="zh-CN" altLang="en-US" sz="2125" dirty="0">
                <a:solidFill>
                  <a:schemeClr val="bg1"/>
                </a:solidFill>
                <a:sym typeface="+mn-ea"/>
              </a:rPr>
              <a:t>各个层级域名之间</a:t>
            </a:r>
            <a:r>
              <a:rPr lang="zh-CN" altLang="en-US" sz="2125" dirty="0" smtClean="0">
                <a:solidFill>
                  <a:schemeClr val="bg1"/>
                </a:solidFill>
                <a:sym typeface="+mn-ea"/>
              </a:rPr>
              <a:t>用点分隔</a:t>
            </a:r>
            <a:r>
              <a:rPr lang="zh-CN" altLang="en-US" sz="2125" dirty="0">
                <a:solidFill>
                  <a:schemeClr val="bg1"/>
                </a:solidFill>
                <a:sym typeface="+mn-ea"/>
              </a:rPr>
              <a:t>。</a:t>
            </a:r>
            <a:r>
              <a:rPr lang="zh-CN" altLang="en-US" sz="213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6004560" y="781050"/>
            <a:ext cx="2940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          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654040" y="763905"/>
            <a:ext cx="2940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          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797040" y="1043940"/>
            <a:ext cx="2940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          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499475" y="1050925"/>
            <a:ext cx="2940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</a:t>
            </a:r>
            <a:r>
              <a:rPr lang="zh-CN" altLang="en-US"/>
              <a:t>域名系统</a:t>
            </a:r>
          </a:p>
        </p:txBody>
      </p:sp>
      <p:sp>
        <p:nvSpPr>
          <p:cNvPr id="21" name="左大括号 20"/>
          <p:cNvSpPr/>
          <p:nvPr/>
        </p:nvSpPr>
        <p:spPr>
          <a:xfrm>
            <a:off x="10337165" y="478155"/>
            <a:ext cx="76200" cy="151384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0396220" y="26670"/>
            <a:ext cx="246253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域名系统</a:t>
            </a: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accent6"/>
                </a:solidFill>
              </a:rPr>
              <a:t>层次化域名空间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域名服务器</a:t>
            </a:r>
            <a:br>
              <a:rPr lang="zh-CN" altLang="en-US"/>
            </a:br>
            <a:r>
              <a:rPr lang="zh-CN" altLang="en-US"/>
              <a:t>域名解析过程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1055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52780" y="752475"/>
            <a:ext cx="333883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/>
            <a:r>
              <a:rPr lang="en-US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2.3</a:t>
            </a:r>
            <a:r>
              <a:rPr lang="zh-CN" altLang="en-US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域名系统（</a:t>
            </a:r>
            <a:r>
              <a:rPr lang="en-US" altLang="zh-CN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DNS</a:t>
            </a:r>
            <a:r>
              <a:rPr lang="zh-CN" altLang="en-US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）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692150" y="1503680"/>
            <a:ext cx="3846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2.3.1</a:t>
            </a:r>
            <a:r>
              <a:rPr lang="zh-CN" altLang="en-US" sz="2400"/>
              <a:t>层次化域名空间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321935" y="2071370"/>
            <a:ext cx="10140315" cy="746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125">
              <a:solidFill>
                <a:schemeClr val="accent6"/>
              </a:solidFill>
            </a:endParaRPr>
          </a:p>
          <a:p>
            <a:endParaRPr lang="zh-CN" altLang="en-US" sz="2130">
              <a:solidFill>
                <a:schemeClr val="accent6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685" y="3264535"/>
            <a:ext cx="454025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i="1"/>
              <a:t>www .baidu .com</a:t>
            </a:r>
          </a:p>
        </p:txBody>
      </p:sp>
      <p:sp>
        <p:nvSpPr>
          <p:cNvPr id="36" name=" 220"/>
          <p:cNvSpPr/>
          <p:nvPr/>
        </p:nvSpPr>
        <p:spPr>
          <a:xfrm rot="10800000">
            <a:off x="8213725" y="2271395"/>
            <a:ext cx="1032510" cy="324485"/>
          </a:xfrm>
          <a:prstGeom prst="homePlate">
            <a:avLst>
              <a:gd name="adj" fmla="val 6254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354060" y="2227580"/>
            <a:ext cx="1148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选择题</a:t>
            </a:r>
          </a:p>
        </p:txBody>
      </p:sp>
      <p:cxnSp>
        <p:nvCxnSpPr>
          <p:cNvPr id="3" name="直接箭头连接符 2"/>
          <p:cNvCxnSpPr/>
          <p:nvPr/>
        </p:nvCxnSpPr>
        <p:spPr>
          <a:xfrm flipH="1">
            <a:off x="2994660" y="4025900"/>
            <a:ext cx="6985" cy="119380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3883025" y="4687570"/>
            <a:ext cx="138557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0"/>
              <a:t>顶级域名</a:t>
            </a:r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4408170" y="3979545"/>
            <a:ext cx="14605" cy="70802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276475" y="5459730"/>
            <a:ext cx="160655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0"/>
              <a:t>二级域名</a:t>
            </a: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1467485" y="4025900"/>
            <a:ext cx="27305" cy="199390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2115" y="6019800"/>
            <a:ext cx="240284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</a:t>
            </a:r>
            <a:r>
              <a:rPr lang="zh-CN" altLang="en-US" sz="2130"/>
              <a:t>三级域名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12470" y="2071370"/>
            <a:ext cx="8194040" cy="1073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125" dirty="0">
                <a:sym typeface="+mn-ea"/>
              </a:rPr>
              <a:t>域名的命名方式</a:t>
            </a:r>
            <a:r>
              <a:rPr lang="en-US" altLang="zh-CN" sz="2125" dirty="0">
                <a:sym typeface="+mn-ea"/>
              </a:rPr>
              <a:t>:</a:t>
            </a:r>
            <a:r>
              <a:rPr lang="zh-CN" altLang="en-US" sz="2125" dirty="0">
                <a:solidFill>
                  <a:schemeClr val="bg1"/>
                </a:solidFill>
                <a:sym typeface="+mn-ea"/>
              </a:rPr>
              <a:t>层次树状结构命名方式</a:t>
            </a:r>
            <a:endParaRPr lang="zh-CN" altLang="en-US" sz="2130" dirty="0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130" dirty="0">
                <a:solidFill>
                  <a:schemeClr val="bg1"/>
                </a:solidFill>
              </a:rPr>
              <a:t>每个域名由不同级别的域名构成，</a:t>
            </a:r>
            <a:r>
              <a:rPr lang="zh-CN" altLang="en-US" sz="2125" dirty="0">
                <a:solidFill>
                  <a:schemeClr val="bg1"/>
                </a:solidFill>
                <a:sym typeface="+mn-ea"/>
              </a:rPr>
              <a:t>各个层级域名之间</a:t>
            </a:r>
            <a:r>
              <a:rPr lang="zh-CN" altLang="en-US" sz="2125" dirty="0" smtClean="0">
                <a:solidFill>
                  <a:schemeClr val="bg1"/>
                </a:solidFill>
                <a:sym typeface="+mn-ea"/>
              </a:rPr>
              <a:t>用点分隔</a:t>
            </a:r>
            <a:r>
              <a:rPr lang="zh-CN" altLang="en-US" sz="2125" dirty="0">
                <a:solidFill>
                  <a:schemeClr val="bg1"/>
                </a:solidFill>
                <a:sym typeface="+mn-ea"/>
              </a:rPr>
              <a:t>。</a:t>
            </a:r>
            <a:r>
              <a:rPr lang="zh-CN" altLang="en-US" sz="213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6004560" y="781050"/>
            <a:ext cx="2940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          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654040" y="763905"/>
            <a:ext cx="2940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          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797040" y="1043940"/>
            <a:ext cx="2940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          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499475" y="1050925"/>
            <a:ext cx="2940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</a:t>
            </a:r>
            <a:r>
              <a:rPr lang="zh-CN" altLang="en-US"/>
              <a:t>域名系统</a:t>
            </a:r>
          </a:p>
        </p:txBody>
      </p:sp>
      <p:sp>
        <p:nvSpPr>
          <p:cNvPr id="21" name="左大括号 20"/>
          <p:cNvSpPr/>
          <p:nvPr/>
        </p:nvSpPr>
        <p:spPr>
          <a:xfrm>
            <a:off x="10337165" y="478155"/>
            <a:ext cx="76200" cy="151384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0396220" y="26670"/>
            <a:ext cx="246253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域名系统</a:t>
            </a: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accent6"/>
                </a:solidFill>
              </a:rPr>
              <a:t>层次化域名空间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域名服务器</a:t>
            </a:r>
            <a:br>
              <a:rPr lang="zh-CN" altLang="en-US"/>
            </a:br>
            <a:r>
              <a:rPr lang="zh-CN" altLang="en-US"/>
              <a:t>域名解析过程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823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10113820" y="320142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应用层</a:t>
            </a:r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10113820" y="1180488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表示层</a:t>
            </a:r>
            <a:endParaRPr kumimoji="1" lang="zh-CN" altLang="en-US" dirty="0"/>
          </a:p>
        </p:txBody>
      </p:sp>
      <p:sp>
        <p:nvSpPr>
          <p:cNvPr id="11" name="上下箭头 10"/>
          <p:cNvSpPr/>
          <p:nvPr/>
        </p:nvSpPr>
        <p:spPr>
          <a:xfrm>
            <a:off x="10728175" y="717538"/>
            <a:ext cx="234320" cy="494544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10113820" y="2159751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会话层</a:t>
            </a:r>
            <a:endParaRPr kumimoji="1" lang="zh-CN" altLang="en-US" dirty="0"/>
          </a:p>
        </p:txBody>
      </p:sp>
      <p:sp>
        <p:nvSpPr>
          <p:cNvPr id="23" name="上下箭头 22"/>
          <p:cNvSpPr/>
          <p:nvPr/>
        </p:nvSpPr>
        <p:spPr>
          <a:xfrm>
            <a:off x="10732725" y="1628851"/>
            <a:ext cx="266092" cy="484492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10113820" y="3166421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传输层</a:t>
            </a:r>
            <a:endParaRPr kumimoji="1" lang="zh-CN" altLang="en-US" dirty="0"/>
          </a:p>
        </p:txBody>
      </p:sp>
      <p:sp>
        <p:nvSpPr>
          <p:cNvPr id="29" name="圆角矩形 28"/>
          <p:cNvSpPr/>
          <p:nvPr/>
        </p:nvSpPr>
        <p:spPr>
          <a:xfrm>
            <a:off x="10150833" y="4178799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网络层</a:t>
            </a:r>
            <a:endParaRPr kumimoji="1" lang="zh-CN" altLang="en-US" dirty="0"/>
          </a:p>
        </p:txBody>
      </p:sp>
      <p:sp>
        <p:nvSpPr>
          <p:cNvPr id="30" name="圆角矩形 29"/>
          <p:cNvSpPr/>
          <p:nvPr/>
        </p:nvSpPr>
        <p:spPr>
          <a:xfrm>
            <a:off x="10150833" y="5191853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数据链路层</a:t>
            </a:r>
            <a:endParaRPr kumimoji="1" lang="zh-CN" altLang="en-US" dirty="0"/>
          </a:p>
        </p:txBody>
      </p:sp>
      <p:sp>
        <p:nvSpPr>
          <p:cNvPr id="31" name="圆角矩形 30"/>
          <p:cNvSpPr/>
          <p:nvPr/>
        </p:nvSpPr>
        <p:spPr>
          <a:xfrm>
            <a:off x="10150833" y="6159181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物理层</a:t>
            </a:r>
            <a:endParaRPr kumimoji="1" lang="zh-CN" altLang="en-US" dirty="0"/>
          </a:p>
        </p:txBody>
      </p:sp>
      <p:sp>
        <p:nvSpPr>
          <p:cNvPr id="32" name="上下箭头 31"/>
          <p:cNvSpPr/>
          <p:nvPr/>
        </p:nvSpPr>
        <p:spPr>
          <a:xfrm>
            <a:off x="10732725" y="2629137"/>
            <a:ext cx="266092" cy="494544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上下箭头 32"/>
          <p:cNvSpPr/>
          <p:nvPr/>
        </p:nvSpPr>
        <p:spPr>
          <a:xfrm>
            <a:off x="10744304" y="3635468"/>
            <a:ext cx="250207" cy="494819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上下箭头 33"/>
          <p:cNvSpPr/>
          <p:nvPr/>
        </p:nvSpPr>
        <p:spPr>
          <a:xfrm>
            <a:off x="10732723" y="4642137"/>
            <a:ext cx="266093" cy="486037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上下箭头 34"/>
          <p:cNvSpPr/>
          <p:nvPr/>
        </p:nvSpPr>
        <p:spPr>
          <a:xfrm>
            <a:off x="10728175" y="5661239"/>
            <a:ext cx="272334" cy="462466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461492" y="3096581"/>
            <a:ext cx="2036724" cy="1338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/>
              <a:t>老板：把这封信送给河北的珂卉。很</a:t>
            </a:r>
            <a:r>
              <a:rPr kumimoji="1" lang="zh-CN" altLang="en-US" smtClean="0"/>
              <a:t>着急，快点送。</a:t>
            </a:r>
            <a:endParaRPr kumimoji="1"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3436031" y="350920"/>
            <a:ext cx="383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微信、</a:t>
            </a:r>
            <a:r>
              <a:rPr kumimoji="1" lang="en-US" altLang="zh-CN" dirty="0"/>
              <a:t>QQ</a:t>
            </a:r>
            <a:r>
              <a:rPr kumimoji="1" lang="zh-CN" altLang="en-US"/>
              <a:t>、电子邮件等</a:t>
            </a:r>
            <a:endParaRPr kumimoji="1"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>
            <a:off x="3436029" y="1211519"/>
            <a:ext cx="601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翻译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3436029" y="2113343"/>
            <a:ext cx="6012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秘书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：我先打个电话，看看那个地址可以吗。并且我得监控什么时候送到。</a:t>
            </a:r>
            <a:endParaRPr kumimoji="1"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3436028" y="3123681"/>
            <a:ext cx="6012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秘书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：因为信的内容太多，我分成几个小组寄这些信。并且告知对方，收到一封通知我一下。</a:t>
            </a:r>
            <a:endParaRPr kumimoji="1"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3436027" y="4178799"/>
            <a:ext cx="601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秘书</a:t>
            </a:r>
            <a:r>
              <a:rPr kumimoji="1" lang="en-US" altLang="zh-CN" dirty="0" smtClean="0"/>
              <a:t>5</a:t>
            </a:r>
            <a:r>
              <a:rPr kumimoji="1" lang="zh-CN" altLang="en-US" dirty="0" smtClean="0"/>
              <a:t>：我给每个小组加上我们的地址，和对方的地址。</a:t>
            </a:r>
            <a:endParaRPr kumimoji="1"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3436027" y="5189137"/>
            <a:ext cx="601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秘书</a:t>
            </a:r>
            <a:r>
              <a:rPr kumimoji="1" lang="en-US" altLang="zh-CN" dirty="0" smtClean="0"/>
              <a:t>6</a:t>
            </a:r>
            <a:r>
              <a:rPr kumimoji="1" lang="zh-CN" altLang="en-US" dirty="0" smtClean="0"/>
              <a:t>：我给每个小组加上我们的</a:t>
            </a:r>
            <a:r>
              <a:rPr kumimoji="1" lang="en-US" altLang="zh-CN" dirty="0" smtClean="0"/>
              <a:t>ID</a:t>
            </a:r>
            <a:r>
              <a:rPr kumimoji="1" lang="zh-CN" altLang="en-US" dirty="0" smtClean="0"/>
              <a:t>和对方的</a:t>
            </a:r>
            <a:r>
              <a:rPr kumimoji="1" lang="en-US" altLang="zh-CN" dirty="0" smtClean="0"/>
              <a:t>ID</a:t>
            </a:r>
            <a:r>
              <a:rPr kumimoji="1" lang="zh-CN" altLang="en-US" dirty="0" smtClean="0"/>
              <a:t>。</a:t>
            </a:r>
            <a:endParaRPr kumimoji="1" lang="zh-CN" altLang="en-US" dirty="0"/>
          </a:p>
        </p:txBody>
      </p:sp>
      <p:sp>
        <p:nvSpPr>
          <p:cNvPr id="46" name="文本框 45"/>
          <p:cNvSpPr txBox="1"/>
          <p:nvPr/>
        </p:nvSpPr>
        <p:spPr>
          <a:xfrm>
            <a:off x="3436027" y="6040188"/>
            <a:ext cx="601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秘书</a:t>
            </a:r>
            <a:r>
              <a:rPr kumimoji="1" lang="en-US" altLang="zh-CN" dirty="0" smtClean="0"/>
              <a:t>7</a:t>
            </a:r>
            <a:r>
              <a:rPr kumimoji="1" lang="zh-CN" altLang="en-US" dirty="0" smtClean="0"/>
              <a:t>：信很急，所以用飞机吧。</a:t>
            </a:r>
            <a:endParaRPr kumimoji="1" lang="zh-CN" altLang="en-US" dirty="0"/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2"/>
          <a:srcRect l="34445" r="4767"/>
          <a:stretch/>
        </p:blipFill>
        <p:spPr>
          <a:xfrm>
            <a:off x="807504" y="1628851"/>
            <a:ext cx="1344699" cy="1245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矩形 23"/>
          <p:cNvSpPr/>
          <p:nvPr/>
        </p:nvSpPr>
        <p:spPr>
          <a:xfrm>
            <a:off x="199911" y="160016"/>
            <a:ext cx="23180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altLang="zh-CN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1.5.2.1OSI</a:t>
            </a:r>
            <a:r>
              <a:rPr lang="zh-CN" altLang="sk-SK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参考</a:t>
            </a:r>
            <a:r>
              <a:rPr lang="zh-CN" altLang="sk-SK" sz="1200" dirty="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模型</a:t>
            </a:r>
            <a:endParaRPr lang="zh-CN" altLang="sk-SK" sz="12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82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52780" y="752475"/>
            <a:ext cx="333883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/>
            <a:r>
              <a:rPr lang="en-US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2.3</a:t>
            </a:r>
            <a:r>
              <a:rPr lang="zh-CN" altLang="en-US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域名系统（</a:t>
            </a:r>
            <a:r>
              <a:rPr lang="en-US" altLang="zh-CN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DNS</a:t>
            </a:r>
            <a:r>
              <a:rPr lang="zh-CN" altLang="en-US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）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692150" y="1503680"/>
            <a:ext cx="3846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2.3.1</a:t>
            </a:r>
            <a:r>
              <a:rPr lang="zh-CN" altLang="en-US" sz="2400"/>
              <a:t>层次化域名空间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321935" y="2071370"/>
            <a:ext cx="10140315" cy="746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125">
              <a:solidFill>
                <a:schemeClr val="accent6"/>
              </a:solidFill>
            </a:endParaRPr>
          </a:p>
          <a:p>
            <a:endParaRPr lang="zh-CN" altLang="en-US" sz="2130">
              <a:solidFill>
                <a:schemeClr val="accent6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685" y="3264535"/>
            <a:ext cx="454025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i="1"/>
              <a:t>www .baidu .com</a:t>
            </a:r>
          </a:p>
        </p:txBody>
      </p:sp>
      <p:sp>
        <p:nvSpPr>
          <p:cNvPr id="36" name=" 220"/>
          <p:cNvSpPr/>
          <p:nvPr/>
        </p:nvSpPr>
        <p:spPr>
          <a:xfrm rot="10800000">
            <a:off x="10196830" y="2225775"/>
            <a:ext cx="1032510" cy="324485"/>
          </a:xfrm>
          <a:prstGeom prst="homePlate">
            <a:avLst>
              <a:gd name="adj" fmla="val 6254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0337165" y="2181960"/>
            <a:ext cx="1148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选择题</a:t>
            </a:r>
          </a:p>
        </p:txBody>
      </p:sp>
      <p:cxnSp>
        <p:nvCxnSpPr>
          <p:cNvPr id="3" name="直接箭头连接符 2"/>
          <p:cNvCxnSpPr/>
          <p:nvPr/>
        </p:nvCxnSpPr>
        <p:spPr>
          <a:xfrm flipH="1">
            <a:off x="2994660" y="4025900"/>
            <a:ext cx="6985" cy="119380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3883025" y="4687570"/>
            <a:ext cx="138557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0"/>
              <a:t>顶级域名</a:t>
            </a:r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4408170" y="3979545"/>
            <a:ext cx="14605" cy="70802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276475" y="5459730"/>
            <a:ext cx="160655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0"/>
              <a:t>二级域名</a:t>
            </a: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1467485" y="4025900"/>
            <a:ext cx="27305" cy="199390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2115" y="6019800"/>
            <a:ext cx="240284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</a:t>
            </a:r>
            <a:r>
              <a:rPr lang="zh-CN" altLang="en-US" sz="2130"/>
              <a:t>三级域名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12470" y="2071370"/>
            <a:ext cx="9227820" cy="1075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125" dirty="0">
                <a:sym typeface="+mn-ea"/>
              </a:rPr>
              <a:t>域名的命名方式</a:t>
            </a:r>
            <a:r>
              <a:rPr lang="en-US" altLang="zh-CN" sz="2125" dirty="0">
                <a:sym typeface="+mn-ea"/>
              </a:rPr>
              <a:t>:</a:t>
            </a:r>
            <a:r>
              <a:rPr lang="zh-CN" altLang="en-US" sz="2125" dirty="0">
                <a:solidFill>
                  <a:schemeClr val="accent6"/>
                </a:solidFill>
                <a:sym typeface="+mn-ea"/>
              </a:rPr>
              <a:t>层次树状结构命名</a:t>
            </a:r>
            <a:r>
              <a:rPr lang="zh-CN" altLang="en-US" sz="2125" dirty="0" smtClean="0">
                <a:solidFill>
                  <a:schemeClr val="accent6"/>
                </a:solidFill>
                <a:sym typeface="+mn-ea"/>
              </a:rPr>
              <a:t>方式</a:t>
            </a:r>
            <a:r>
              <a:rPr lang="zh-CN" altLang="en-US" sz="2130" dirty="0">
                <a:sym typeface="+mn-ea"/>
              </a:rPr>
              <a:t>，</a:t>
            </a:r>
            <a:r>
              <a:rPr lang="zh-CN" altLang="en-US" sz="2130" dirty="0" smtClean="0">
                <a:solidFill>
                  <a:schemeClr val="tx1"/>
                </a:solidFill>
              </a:rPr>
              <a:t>每个</a:t>
            </a:r>
            <a:r>
              <a:rPr lang="zh-CN" altLang="en-US" sz="2130" dirty="0">
                <a:solidFill>
                  <a:schemeClr val="tx1"/>
                </a:solidFill>
              </a:rPr>
              <a:t>域名由不同级别的域名构成，</a:t>
            </a:r>
            <a:r>
              <a:rPr lang="zh-CN" altLang="en-US" sz="2125" dirty="0">
                <a:solidFill>
                  <a:schemeClr val="tx1"/>
                </a:solidFill>
                <a:sym typeface="+mn-ea"/>
              </a:rPr>
              <a:t>各个层级域名之间</a:t>
            </a:r>
            <a:r>
              <a:rPr lang="zh-CN" altLang="en-US" sz="2125" dirty="0" smtClean="0">
                <a:solidFill>
                  <a:schemeClr val="tx1"/>
                </a:solidFill>
                <a:sym typeface="+mn-ea"/>
              </a:rPr>
              <a:t>用</a:t>
            </a:r>
            <a:r>
              <a:rPr lang="zh-CN" altLang="en-US" sz="2125" dirty="0" smtClean="0">
                <a:solidFill>
                  <a:schemeClr val="accent6"/>
                </a:solidFill>
                <a:sym typeface="+mn-ea"/>
              </a:rPr>
              <a:t>点</a:t>
            </a:r>
            <a:r>
              <a:rPr lang="zh-CN" altLang="en-US" sz="2125" dirty="0" smtClean="0">
                <a:solidFill>
                  <a:schemeClr val="tx1"/>
                </a:solidFill>
                <a:sym typeface="+mn-ea"/>
              </a:rPr>
              <a:t>分隔</a:t>
            </a:r>
            <a:r>
              <a:rPr lang="zh-CN" altLang="en-US" sz="2125" dirty="0">
                <a:solidFill>
                  <a:schemeClr val="tx1"/>
                </a:solidFill>
                <a:sym typeface="+mn-ea"/>
              </a:rPr>
              <a:t>。</a:t>
            </a:r>
            <a:r>
              <a:rPr lang="zh-CN" altLang="en-US" sz="2130" dirty="0">
                <a:solidFill>
                  <a:schemeClr val="accent6"/>
                </a:solidFill>
              </a:rPr>
              <a:t> 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6004560" y="781050"/>
            <a:ext cx="2940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          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654040" y="763905"/>
            <a:ext cx="2940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          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797040" y="1043940"/>
            <a:ext cx="2940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          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499475" y="1050925"/>
            <a:ext cx="2940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</a:t>
            </a:r>
            <a:r>
              <a:rPr lang="zh-CN" altLang="en-US"/>
              <a:t>域名系统</a:t>
            </a:r>
          </a:p>
        </p:txBody>
      </p:sp>
      <p:sp>
        <p:nvSpPr>
          <p:cNvPr id="21" name="左大括号 20"/>
          <p:cNvSpPr/>
          <p:nvPr/>
        </p:nvSpPr>
        <p:spPr>
          <a:xfrm>
            <a:off x="10337165" y="478155"/>
            <a:ext cx="76200" cy="151384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0396220" y="26670"/>
            <a:ext cx="246253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域名系统</a:t>
            </a: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accent6"/>
                </a:solidFill>
              </a:rPr>
              <a:t>层次化域名空间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域名服务器</a:t>
            </a:r>
            <a:br>
              <a:rPr lang="zh-CN" altLang="en-US"/>
            </a:br>
            <a:r>
              <a:rPr lang="zh-CN" altLang="en-US"/>
              <a:t>域名解析过程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300582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52780" y="752475"/>
            <a:ext cx="333883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/>
            <a:r>
              <a:rPr lang="en-US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2.3</a:t>
            </a:r>
            <a:r>
              <a:rPr lang="zh-CN" altLang="en-US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域名系统（</a:t>
            </a:r>
            <a:r>
              <a:rPr lang="en-US" altLang="zh-CN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DNS</a:t>
            </a:r>
            <a:r>
              <a:rPr lang="zh-CN" altLang="en-US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）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692150" y="1503680"/>
            <a:ext cx="3846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2.3.1</a:t>
            </a:r>
            <a:r>
              <a:rPr lang="zh-CN" altLang="en-US" sz="2400"/>
              <a:t>层次化域名空间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321935" y="2071370"/>
            <a:ext cx="10140315" cy="746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125">
              <a:solidFill>
                <a:schemeClr val="accent6"/>
              </a:solidFill>
            </a:endParaRPr>
          </a:p>
          <a:p>
            <a:endParaRPr lang="zh-CN" altLang="en-US" sz="2130">
              <a:solidFill>
                <a:schemeClr val="accent6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685" y="3264535"/>
            <a:ext cx="454025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i="1"/>
              <a:t>www .baidu .com</a:t>
            </a:r>
          </a:p>
        </p:txBody>
      </p:sp>
      <p:sp>
        <p:nvSpPr>
          <p:cNvPr id="36" name=" 220"/>
          <p:cNvSpPr/>
          <p:nvPr/>
        </p:nvSpPr>
        <p:spPr>
          <a:xfrm rot="10800000">
            <a:off x="10196830" y="2225775"/>
            <a:ext cx="1032510" cy="324485"/>
          </a:xfrm>
          <a:prstGeom prst="homePlate">
            <a:avLst>
              <a:gd name="adj" fmla="val 6254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0337165" y="2181960"/>
            <a:ext cx="1148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选择题</a:t>
            </a:r>
          </a:p>
        </p:txBody>
      </p:sp>
      <p:cxnSp>
        <p:nvCxnSpPr>
          <p:cNvPr id="3" name="直接箭头连接符 2"/>
          <p:cNvCxnSpPr/>
          <p:nvPr/>
        </p:nvCxnSpPr>
        <p:spPr>
          <a:xfrm flipH="1">
            <a:off x="2994660" y="4025900"/>
            <a:ext cx="6985" cy="119380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3883025" y="4687570"/>
            <a:ext cx="138557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0"/>
              <a:t>顶级域名</a:t>
            </a:r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4408170" y="3979545"/>
            <a:ext cx="14605" cy="70802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276475" y="5459730"/>
            <a:ext cx="160655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0"/>
              <a:t>二级域名</a:t>
            </a: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1467485" y="4025900"/>
            <a:ext cx="27305" cy="199390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2115" y="6019800"/>
            <a:ext cx="240284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</a:t>
            </a:r>
            <a:r>
              <a:rPr lang="zh-CN" altLang="en-US" sz="2130"/>
              <a:t>三级域名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12470" y="2071370"/>
            <a:ext cx="9227820" cy="1075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125" dirty="0">
                <a:sym typeface="+mn-ea"/>
              </a:rPr>
              <a:t>域名的命名方式</a:t>
            </a:r>
            <a:r>
              <a:rPr lang="en-US" altLang="zh-CN" sz="2125" dirty="0">
                <a:sym typeface="+mn-ea"/>
              </a:rPr>
              <a:t>:</a:t>
            </a:r>
            <a:r>
              <a:rPr lang="zh-CN" altLang="en-US" sz="2125" dirty="0">
                <a:solidFill>
                  <a:schemeClr val="accent6"/>
                </a:solidFill>
                <a:sym typeface="+mn-ea"/>
              </a:rPr>
              <a:t>层次树状结构命名</a:t>
            </a:r>
            <a:r>
              <a:rPr lang="zh-CN" altLang="en-US" sz="2125" dirty="0" smtClean="0">
                <a:solidFill>
                  <a:schemeClr val="accent6"/>
                </a:solidFill>
                <a:sym typeface="+mn-ea"/>
              </a:rPr>
              <a:t>方式</a:t>
            </a:r>
            <a:r>
              <a:rPr lang="zh-CN" altLang="en-US" sz="2130" dirty="0">
                <a:sym typeface="+mn-ea"/>
              </a:rPr>
              <a:t>，</a:t>
            </a:r>
            <a:r>
              <a:rPr lang="zh-CN" altLang="en-US" sz="2130" dirty="0" smtClean="0">
                <a:solidFill>
                  <a:schemeClr val="tx1"/>
                </a:solidFill>
              </a:rPr>
              <a:t>每个</a:t>
            </a:r>
            <a:r>
              <a:rPr lang="zh-CN" altLang="en-US" sz="2130" dirty="0">
                <a:solidFill>
                  <a:schemeClr val="tx1"/>
                </a:solidFill>
              </a:rPr>
              <a:t>域名由不同级别的域名构成，</a:t>
            </a:r>
            <a:r>
              <a:rPr lang="zh-CN" altLang="en-US" sz="2125" dirty="0">
                <a:solidFill>
                  <a:schemeClr val="tx1"/>
                </a:solidFill>
                <a:sym typeface="+mn-ea"/>
              </a:rPr>
              <a:t>各个层级域名之间</a:t>
            </a:r>
            <a:r>
              <a:rPr lang="zh-CN" altLang="en-US" sz="2125" dirty="0" smtClean="0">
                <a:solidFill>
                  <a:schemeClr val="tx1"/>
                </a:solidFill>
                <a:sym typeface="+mn-ea"/>
              </a:rPr>
              <a:t>用</a:t>
            </a:r>
            <a:r>
              <a:rPr lang="zh-CN" altLang="en-US" sz="2125" dirty="0" smtClean="0">
                <a:solidFill>
                  <a:schemeClr val="accent6"/>
                </a:solidFill>
                <a:sym typeface="+mn-ea"/>
              </a:rPr>
              <a:t>点</a:t>
            </a:r>
            <a:r>
              <a:rPr lang="zh-CN" altLang="en-US" sz="2125" dirty="0" smtClean="0">
                <a:solidFill>
                  <a:schemeClr val="tx1"/>
                </a:solidFill>
                <a:sym typeface="+mn-ea"/>
              </a:rPr>
              <a:t>分隔</a:t>
            </a:r>
            <a:r>
              <a:rPr lang="zh-CN" altLang="en-US" sz="2125" dirty="0">
                <a:solidFill>
                  <a:schemeClr val="tx1"/>
                </a:solidFill>
                <a:sym typeface="+mn-ea"/>
              </a:rPr>
              <a:t>。</a:t>
            </a:r>
            <a:r>
              <a:rPr lang="zh-CN" altLang="en-US" sz="2130" dirty="0">
                <a:solidFill>
                  <a:schemeClr val="accent6"/>
                </a:solidFill>
              </a:rPr>
              <a:t> 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6004560" y="781050"/>
            <a:ext cx="2940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          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654040" y="763905"/>
            <a:ext cx="2940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          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797040" y="1043940"/>
            <a:ext cx="2940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          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499475" y="1050925"/>
            <a:ext cx="2940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</a:t>
            </a:r>
            <a:r>
              <a:rPr lang="zh-CN" altLang="en-US"/>
              <a:t>域名系统</a:t>
            </a:r>
          </a:p>
        </p:txBody>
      </p:sp>
      <p:sp>
        <p:nvSpPr>
          <p:cNvPr id="21" name="左大括号 20"/>
          <p:cNvSpPr/>
          <p:nvPr/>
        </p:nvSpPr>
        <p:spPr>
          <a:xfrm>
            <a:off x="10337165" y="478155"/>
            <a:ext cx="76200" cy="151384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0396220" y="26670"/>
            <a:ext cx="246253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域名系统</a:t>
            </a: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accent6"/>
                </a:solidFill>
              </a:rPr>
              <a:t>层次化域名空间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域名服务器</a:t>
            </a:r>
            <a:br>
              <a:rPr lang="zh-CN" altLang="en-US"/>
            </a:br>
            <a:r>
              <a:rPr lang="zh-CN" altLang="en-US"/>
              <a:t>域名解析过程</a:t>
            </a:r>
          </a:p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427" y="3477260"/>
            <a:ext cx="5802162" cy="312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1249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52780" y="752475"/>
            <a:ext cx="333883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/>
            <a:r>
              <a:rPr lang="en-US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2.3</a:t>
            </a:r>
            <a:r>
              <a:rPr lang="zh-CN" altLang="en-US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域名系统（</a:t>
            </a:r>
            <a:r>
              <a:rPr lang="en-US" altLang="zh-CN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DNS</a:t>
            </a:r>
            <a:r>
              <a:rPr lang="zh-CN" altLang="en-US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）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692150" y="1503680"/>
            <a:ext cx="3846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2.3.1</a:t>
            </a:r>
            <a:r>
              <a:rPr lang="zh-CN" altLang="en-US" sz="2400"/>
              <a:t>层次化域名空间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97865" y="2193925"/>
            <a:ext cx="4215765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0"/>
              <a:t>顶级域名的分类 </a:t>
            </a:r>
            <a:endParaRPr lang="zh-CN" altLang="en-US" sz="2130">
              <a:solidFill>
                <a:schemeClr val="accent6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12085" y="2042160"/>
            <a:ext cx="1148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选择题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97865" y="2613025"/>
            <a:ext cx="6886575" cy="19894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3700"/>
              </a:lnSpc>
            </a:pPr>
            <a:r>
              <a:rPr lang="en-US" altLang="zh-CN" sz="213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）国家顶级域名：</a:t>
            </a:r>
            <a:r>
              <a:rPr lang="en-US" altLang="zh-CN" sz="2130" dirty="0" err="1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cn,us,uk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等</a:t>
            </a:r>
          </a:p>
          <a:p>
            <a:pPr>
              <a:lnSpc>
                <a:spcPts val="3700"/>
              </a:lnSpc>
            </a:pPr>
            <a:r>
              <a:rPr lang="en-US" altLang="zh-CN" sz="213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）通用顶级域名：</a:t>
            </a:r>
            <a:r>
              <a:rPr lang="en-US" altLang="zh-CN" sz="2130" dirty="0" err="1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com,org,gov</a:t>
            </a:r>
            <a:r>
              <a:rPr lang="en-US" altLang="zh-CN" sz="2130" dirty="0" err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,</a:t>
            </a:r>
            <a:r>
              <a:rPr lang="en-US" altLang="zh-CN" sz="2130" dirty="0" err="1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edu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等</a:t>
            </a:r>
            <a:endParaRPr lang="zh-CN" altLang="en-US" sz="213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ts val="3700"/>
              </a:lnSpc>
            </a:pPr>
            <a:r>
              <a:rPr lang="en-US" altLang="zh-CN" sz="213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altLang="en-US" sz="213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）基础结构域名：只有一个，</a:t>
            </a:r>
            <a:r>
              <a:rPr lang="en-US" altLang="zh-CN" sz="213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arpa</a:t>
            </a:r>
            <a:r>
              <a:rPr lang="zh-CN" altLang="en-US" sz="213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</a:p>
          <a:p>
            <a:pPr>
              <a:lnSpc>
                <a:spcPts val="3700"/>
              </a:lnSpc>
            </a:pPr>
            <a:endParaRPr lang="zh-CN" altLang="en-US" sz="2130" dirty="0">
              <a:solidFill>
                <a:schemeClr val="bg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6" name=" 220"/>
          <p:cNvSpPr/>
          <p:nvPr/>
        </p:nvSpPr>
        <p:spPr>
          <a:xfrm rot="10800000">
            <a:off x="5411470" y="2240280"/>
            <a:ext cx="1032510" cy="324485"/>
          </a:xfrm>
          <a:prstGeom prst="homePlate">
            <a:avLst>
              <a:gd name="adj" fmla="val 6254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551805" y="2196465"/>
            <a:ext cx="1148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选择题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797040" y="1043940"/>
            <a:ext cx="2940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          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499475" y="1050925"/>
            <a:ext cx="2940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</a:t>
            </a:r>
            <a:r>
              <a:rPr lang="zh-CN" altLang="en-US"/>
              <a:t>域名系统</a:t>
            </a:r>
          </a:p>
        </p:txBody>
      </p:sp>
      <p:sp>
        <p:nvSpPr>
          <p:cNvPr id="17" name="左大括号 16"/>
          <p:cNvSpPr/>
          <p:nvPr/>
        </p:nvSpPr>
        <p:spPr>
          <a:xfrm>
            <a:off x="10337165" y="478155"/>
            <a:ext cx="76200" cy="151384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0396220" y="26670"/>
            <a:ext cx="246253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域名系统</a:t>
            </a: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accent6"/>
                </a:solidFill>
              </a:rPr>
              <a:t>层次化域名空间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域名服务器</a:t>
            </a:r>
            <a:br>
              <a:rPr lang="zh-CN" altLang="en-US"/>
            </a:br>
            <a:r>
              <a:rPr lang="zh-CN" altLang="en-US"/>
              <a:t>域名解析过程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416771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48030" y="752475"/>
            <a:ext cx="12496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/>
            <a:r>
              <a:rPr lang="zh-CN" altLang="en-US" sz="2800"/>
              <a:t>练习题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748030" y="1924685"/>
            <a:ext cx="6524625" cy="28752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250000"/>
              </a:lnSpc>
            </a:pPr>
            <a:r>
              <a:rPr lang="zh-CN" sz="2125">
                <a:solidFill>
                  <a:srgbClr val="1F2D3D"/>
                </a:solidFill>
                <a:latin typeface="+mn-ea"/>
                <a:cs typeface="+mn-ea"/>
                <a:sym typeface="+mn-ea"/>
              </a:rPr>
              <a:t>在域名不同层级之间用什么分割开来（ </a:t>
            </a:r>
            <a:r>
              <a:rPr lang="en-US" altLang="zh-CN" sz="2125">
                <a:solidFill>
                  <a:schemeClr val="bg2"/>
                </a:solidFill>
                <a:latin typeface="+mn-ea"/>
                <a:cs typeface="+mn-ea"/>
                <a:sym typeface="+mn-ea"/>
              </a:rPr>
              <a:t>A</a:t>
            </a:r>
            <a:r>
              <a:rPr lang="zh-CN" sz="2125">
                <a:solidFill>
                  <a:schemeClr val="bg2"/>
                </a:solidFill>
                <a:latin typeface="+mn-ea"/>
                <a:cs typeface="+mn-ea"/>
                <a:sym typeface="+mn-ea"/>
              </a:rPr>
              <a:t> </a:t>
            </a:r>
            <a:r>
              <a:rPr lang="zh-CN" sz="2125">
                <a:solidFill>
                  <a:srgbClr val="1F2D3D"/>
                </a:solidFill>
                <a:latin typeface="+mn-ea"/>
                <a:cs typeface="+mn-ea"/>
                <a:sym typeface="+mn-ea"/>
              </a:rPr>
              <a:t>）</a:t>
            </a:r>
            <a:endParaRPr lang="zh-CN" sz="2125" b="0">
              <a:solidFill>
                <a:srgbClr val="1F2D3D"/>
              </a:solidFill>
              <a:latin typeface="+mn-ea"/>
              <a:cs typeface="+mn-ea"/>
            </a:endParaRPr>
          </a:p>
          <a:p>
            <a:pPr algn="l" fontAlgn="auto">
              <a:lnSpc>
                <a:spcPct val="150000"/>
              </a:lnSpc>
              <a:buNone/>
            </a:pPr>
            <a:r>
              <a:rPr lang="en-US" sz="2125">
                <a:solidFill>
                  <a:schemeClr val="tx1"/>
                </a:solidFill>
                <a:latin typeface="+mn-ea"/>
                <a:cs typeface="+mn-ea"/>
                <a:sym typeface="+mn-ea"/>
              </a:rPr>
              <a:t>A:点</a:t>
            </a:r>
            <a:endParaRPr lang="en-US" sz="2125">
              <a:latin typeface="+mn-ea"/>
              <a:cs typeface="+mn-ea"/>
              <a:sym typeface="+mn-ea"/>
            </a:endParaRPr>
          </a:p>
          <a:p>
            <a:pPr algn="l" fontAlgn="auto">
              <a:lnSpc>
                <a:spcPct val="150000"/>
              </a:lnSpc>
              <a:buNone/>
            </a:pPr>
            <a:r>
              <a:rPr lang="en-US" sz="2125">
                <a:latin typeface="+mn-ea"/>
                <a:cs typeface="+mn-ea"/>
                <a:sym typeface="+mn-ea"/>
              </a:rPr>
              <a:t>B:逗号</a:t>
            </a:r>
            <a:endParaRPr lang="en-US" sz="2125" b="0">
              <a:latin typeface="+mn-ea"/>
              <a:cs typeface="+mn-ea"/>
            </a:endParaRPr>
          </a:p>
          <a:p>
            <a:pPr algn="l" fontAlgn="auto">
              <a:lnSpc>
                <a:spcPct val="150000"/>
              </a:lnSpc>
              <a:buNone/>
            </a:pPr>
            <a:r>
              <a:rPr lang="en-US" sz="2125">
                <a:latin typeface="+mn-ea"/>
                <a:cs typeface="+mn-ea"/>
                <a:sym typeface="+mn-ea"/>
              </a:rPr>
              <a:t>C:分号</a:t>
            </a:r>
          </a:p>
          <a:p>
            <a:pPr algn="l" fontAlgn="auto">
              <a:lnSpc>
                <a:spcPct val="150000"/>
              </a:lnSpc>
              <a:buNone/>
            </a:pPr>
            <a:r>
              <a:rPr lang="en-US" sz="2125">
                <a:latin typeface="+mn-ea"/>
                <a:cs typeface="+mn-ea"/>
                <a:sym typeface="+mn-ea"/>
              </a:rPr>
              <a:t>D:空格</a:t>
            </a:r>
            <a:endParaRPr lang="en-US" sz="2125">
              <a:latin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16" y="97752"/>
            <a:ext cx="1588168" cy="156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1301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48030" y="752475"/>
            <a:ext cx="12496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/>
            <a:r>
              <a:rPr lang="zh-CN" altLang="en-US" sz="2800"/>
              <a:t>练习题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748030" y="1924685"/>
            <a:ext cx="6524625" cy="28752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250000"/>
              </a:lnSpc>
            </a:pPr>
            <a:r>
              <a:rPr lang="zh-CN" sz="2125">
                <a:solidFill>
                  <a:srgbClr val="1F2D3D"/>
                </a:solidFill>
                <a:latin typeface="+mn-ea"/>
                <a:cs typeface="+mn-ea"/>
                <a:sym typeface="+mn-ea"/>
              </a:rPr>
              <a:t>在域名不同层级之间用什么分割开来（ </a:t>
            </a:r>
            <a:r>
              <a:rPr lang="en-US" altLang="zh-CN" sz="2125">
                <a:solidFill>
                  <a:schemeClr val="tx1"/>
                </a:solidFill>
                <a:latin typeface="+mn-ea"/>
                <a:cs typeface="+mn-ea"/>
                <a:sym typeface="+mn-ea"/>
              </a:rPr>
              <a:t>A</a:t>
            </a:r>
            <a:r>
              <a:rPr lang="zh-CN" sz="2125">
                <a:solidFill>
                  <a:schemeClr val="bg2"/>
                </a:solidFill>
                <a:latin typeface="+mn-ea"/>
                <a:cs typeface="+mn-ea"/>
                <a:sym typeface="+mn-ea"/>
              </a:rPr>
              <a:t> </a:t>
            </a:r>
            <a:r>
              <a:rPr lang="zh-CN" sz="2125">
                <a:solidFill>
                  <a:srgbClr val="1F2D3D"/>
                </a:solidFill>
                <a:latin typeface="+mn-ea"/>
                <a:cs typeface="+mn-ea"/>
                <a:sym typeface="+mn-ea"/>
              </a:rPr>
              <a:t>）</a:t>
            </a:r>
            <a:endParaRPr lang="zh-CN" sz="2125" b="0">
              <a:solidFill>
                <a:srgbClr val="1F2D3D"/>
              </a:solidFill>
              <a:latin typeface="+mn-ea"/>
              <a:cs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en-US" sz="2125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A:</a:t>
            </a:r>
            <a:r>
              <a:rPr lang="zh-CN" altLang="en-US" sz="2125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点</a:t>
            </a:r>
            <a:endParaRPr lang="en-US" sz="2125">
              <a:solidFill>
                <a:srgbClr val="1F2D3D"/>
              </a:solidFill>
              <a:latin typeface="+mn-ea"/>
              <a:cs typeface="+mn-ea"/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en-US" sz="2125">
                <a:solidFill>
                  <a:srgbClr val="1F2D3D"/>
                </a:solidFill>
                <a:latin typeface="+mn-ea"/>
                <a:cs typeface="+mn-ea"/>
                <a:sym typeface="+mn-ea"/>
              </a:rPr>
              <a:t>B:</a:t>
            </a:r>
            <a:r>
              <a:rPr lang="zh-CN" altLang="en-US" sz="2125">
                <a:solidFill>
                  <a:srgbClr val="1F2D3D"/>
                </a:solidFill>
                <a:latin typeface="+mn-ea"/>
                <a:cs typeface="+mn-ea"/>
                <a:sym typeface="+mn-ea"/>
              </a:rPr>
              <a:t>逗号</a:t>
            </a:r>
            <a:endParaRPr lang="zh-CN" altLang="en-US" sz="2125" b="0">
              <a:solidFill>
                <a:srgbClr val="1F2D3D"/>
              </a:solidFill>
              <a:latin typeface="+mn-ea"/>
              <a:cs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en-US" sz="2125">
                <a:solidFill>
                  <a:srgbClr val="1F2D3D"/>
                </a:solidFill>
                <a:latin typeface="+mn-ea"/>
                <a:cs typeface="+mn-ea"/>
                <a:sym typeface="+mn-ea"/>
              </a:rPr>
              <a:t>C:</a:t>
            </a:r>
            <a:r>
              <a:rPr lang="zh-CN" sz="2125">
                <a:solidFill>
                  <a:srgbClr val="1F2D3D"/>
                </a:solidFill>
                <a:latin typeface="+mn-ea"/>
                <a:cs typeface="+mn-ea"/>
                <a:sym typeface="+mn-ea"/>
              </a:rPr>
              <a:t>分号</a:t>
            </a:r>
            <a:endParaRPr lang="en-US" sz="2125">
              <a:solidFill>
                <a:srgbClr val="1F2D3D"/>
              </a:solidFill>
              <a:latin typeface="+mn-ea"/>
              <a:cs typeface="+mn-ea"/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en-US" sz="2125">
                <a:solidFill>
                  <a:srgbClr val="1F2D3D"/>
                </a:solidFill>
                <a:latin typeface="+mn-ea"/>
                <a:cs typeface="+mn-ea"/>
                <a:sym typeface="+mn-ea"/>
              </a:rPr>
              <a:t>D:</a:t>
            </a:r>
            <a:r>
              <a:rPr lang="zh-CN" altLang="en-US" sz="2125">
                <a:solidFill>
                  <a:srgbClr val="1F2D3D"/>
                </a:solidFill>
                <a:latin typeface="+mn-ea"/>
                <a:cs typeface="+mn-ea"/>
                <a:sym typeface="+mn-ea"/>
              </a:rPr>
              <a:t>空格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16" y="97752"/>
            <a:ext cx="1588168" cy="156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6257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48030" y="752475"/>
            <a:ext cx="12496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/>
            <a:r>
              <a:rPr lang="zh-CN" altLang="en-US" sz="2800"/>
              <a:t>练习题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748030" y="1924685"/>
            <a:ext cx="6524625" cy="28752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250000"/>
              </a:lnSpc>
            </a:pPr>
            <a:r>
              <a:rPr lang="zh-CN" sz="2130">
                <a:solidFill>
                  <a:srgbClr val="1F2D3D"/>
                </a:solidFill>
                <a:latin typeface="+mn-ea"/>
                <a:cs typeface="+mn-ea"/>
              </a:rPr>
              <a:t>下列顶级域名中哪个不是通用顶级域名（</a:t>
            </a:r>
            <a:r>
              <a:rPr lang="en-US" altLang="zh-CN" sz="2130">
                <a:solidFill>
                  <a:schemeClr val="bg2"/>
                </a:solidFill>
                <a:latin typeface="+mn-ea"/>
                <a:cs typeface="+mn-ea"/>
              </a:rPr>
              <a:t>C</a:t>
            </a:r>
            <a:r>
              <a:rPr lang="zh-CN" sz="2130">
                <a:solidFill>
                  <a:srgbClr val="1F2D3D"/>
                </a:solidFill>
                <a:latin typeface="+mn-ea"/>
                <a:cs typeface="+mn-ea"/>
              </a:rPr>
              <a:t>）</a:t>
            </a:r>
          </a:p>
          <a:p>
            <a:pPr indent="0" fontAlgn="auto">
              <a:lnSpc>
                <a:spcPct val="150000"/>
              </a:lnSpc>
            </a:pPr>
            <a:r>
              <a:rPr lang="en-US" sz="2130">
                <a:solidFill>
                  <a:srgbClr val="1F2D3D"/>
                </a:solidFill>
                <a:latin typeface="+mn-ea"/>
                <a:cs typeface="+mn-ea"/>
              </a:rPr>
              <a:t>A.com</a:t>
            </a:r>
          </a:p>
          <a:p>
            <a:pPr indent="0" fontAlgn="auto">
              <a:lnSpc>
                <a:spcPct val="150000"/>
              </a:lnSpc>
            </a:pPr>
            <a:r>
              <a:rPr lang="en-US" sz="2130">
                <a:solidFill>
                  <a:srgbClr val="1F2D3D"/>
                </a:solidFill>
                <a:latin typeface="+mn-ea"/>
                <a:cs typeface="+mn-ea"/>
              </a:rPr>
              <a:t>B.org</a:t>
            </a:r>
          </a:p>
          <a:p>
            <a:pPr indent="0" fontAlgn="auto">
              <a:lnSpc>
                <a:spcPct val="150000"/>
              </a:lnSpc>
            </a:pPr>
            <a:r>
              <a:rPr lang="en-US" sz="2130">
                <a:solidFill>
                  <a:schemeClr val="tx1"/>
                </a:solidFill>
                <a:latin typeface="+mn-ea"/>
                <a:cs typeface="+mn-ea"/>
              </a:rPr>
              <a:t>C.cn</a:t>
            </a:r>
            <a:endParaRPr lang="en-US" sz="2130">
              <a:solidFill>
                <a:schemeClr val="accent6"/>
              </a:solidFill>
              <a:latin typeface="+mn-ea"/>
              <a:cs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en-US" sz="2130">
                <a:solidFill>
                  <a:srgbClr val="1F2D3D"/>
                </a:solidFill>
                <a:latin typeface="+mn-ea"/>
                <a:cs typeface="+mn-ea"/>
              </a:rPr>
              <a:t>D.gov</a:t>
            </a:r>
            <a:r>
              <a:rPr lang="en-US" sz="12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16" y="97752"/>
            <a:ext cx="1588168" cy="156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66611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48030" y="752475"/>
            <a:ext cx="12496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/>
            <a:r>
              <a:rPr lang="zh-CN" altLang="en-US" sz="2800"/>
              <a:t>练习题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748030" y="1924685"/>
            <a:ext cx="6524625" cy="28752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250000"/>
              </a:lnSpc>
            </a:pPr>
            <a:r>
              <a:rPr lang="zh-CN" sz="2130">
                <a:solidFill>
                  <a:srgbClr val="1F2D3D"/>
                </a:solidFill>
                <a:latin typeface="+mn-ea"/>
                <a:cs typeface="+mn-ea"/>
              </a:rPr>
              <a:t>下列顶级域名中哪个不是通用顶级域名（</a:t>
            </a:r>
            <a:r>
              <a:rPr lang="en-US" altLang="zh-CN" sz="2130">
                <a:solidFill>
                  <a:srgbClr val="1F2D3D"/>
                </a:solidFill>
                <a:latin typeface="+mn-ea"/>
                <a:cs typeface="+mn-ea"/>
              </a:rPr>
              <a:t>C</a:t>
            </a:r>
            <a:r>
              <a:rPr lang="zh-CN" sz="2130">
                <a:solidFill>
                  <a:srgbClr val="1F2D3D"/>
                </a:solidFill>
                <a:latin typeface="+mn-ea"/>
                <a:cs typeface="+mn-ea"/>
              </a:rPr>
              <a:t>）</a:t>
            </a:r>
          </a:p>
          <a:p>
            <a:pPr indent="0" fontAlgn="auto">
              <a:lnSpc>
                <a:spcPct val="150000"/>
              </a:lnSpc>
            </a:pPr>
            <a:r>
              <a:rPr lang="en-US" sz="2130">
                <a:solidFill>
                  <a:srgbClr val="1F2D3D"/>
                </a:solidFill>
                <a:latin typeface="+mn-ea"/>
                <a:cs typeface="+mn-ea"/>
              </a:rPr>
              <a:t>A.com</a:t>
            </a:r>
          </a:p>
          <a:p>
            <a:pPr indent="0" fontAlgn="auto">
              <a:lnSpc>
                <a:spcPct val="150000"/>
              </a:lnSpc>
            </a:pPr>
            <a:r>
              <a:rPr lang="en-US" sz="2130">
                <a:solidFill>
                  <a:srgbClr val="1F2D3D"/>
                </a:solidFill>
                <a:latin typeface="+mn-ea"/>
                <a:cs typeface="+mn-ea"/>
              </a:rPr>
              <a:t>B.org</a:t>
            </a:r>
          </a:p>
          <a:p>
            <a:pPr indent="0" fontAlgn="auto">
              <a:lnSpc>
                <a:spcPct val="150000"/>
              </a:lnSpc>
            </a:pPr>
            <a:r>
              <a:rPr lang="en-US" sz="2130">
                <a:solidFill>
                  <a:schemeClr val="accent6"/>
                </a:solidFill>
                <a:latin typeface="+mn-ea"/>
                <a:cs typeface="+mn-ea"/>
              </a:rPr>
              <a:t>C.cn</a:t>
            </a:r>
          </a:p>
          <a:p>
            <a:pPr indent="0" fontAlgn="auto">
              <a:lnSpc>
                <a:spcPct val="150000"/>
              </a:lnSpc>
            </a:pPr>
            <a:r>
              <a:rPr lang="en-US" sz="2130">
                <a:solidFill>
                  <a:srgbClr val="1F2D3D"/>
                </a:solidFill>
                <a:latin typeface="+mn-ea"/>
                <a:cs typeface="+mn-ea"/>
              </a:rPr>
              <a:t>D.gov</a:t>
            </a:r>
            <a:r>
              <a:rPr lang="en-US" sz="12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16" y="97752"/>
            <a:ext cx="1588168" cy="156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773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48030" y="752475"/>
            <a:ext cx="12496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/>
            <a:r>
              <a:rPr lang="zh-CN" altLang="en-US" sz="2800"/>
              <a:t>练习题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748030" y="1851025"/>
            <a:ext cx="6524625" cy="38601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250000"/>
              </a:lnSpc>
            </a:pPr>
            <a:r>
              <a:rPr lang="zh-CN" sz="2130" dirty="0">
                <a:solidFill>
                  <a:srgbClr val="1F2D3D"/>
                </a:solidFill>
                <a:latin typeface="+mn-ea"/>
                <a:cs typeface="+mn-ea"/>
              </a:rPr>
              <a:t>域名的命名方式采用的是 （</a:t>
            </a:r>
            <a:r>
              <a:rPr lang="en-US" altLang="zh-CN" sz="2130" dirty="0">
                <a:solidFill>
                  <a:schemeClr val="bg2"/>
                </a:solidFill>
                <a:latin typeface="+mn-ea"/>
                <a:cs typeface="+mn-ea"/>
              </a:rPr>
              <a:t>D</a:t>
            </a:r>
            <a:r>
              <a:rPr lang="zh-CN" sz="2130" dirty="0">
                <a:solidFill>
                  <a:srgbClr val="1F2D3D"/>
                </a:solidFill>
                <a:latin typeface="+mn-ea"/>
                <a:cs typeface="+mn-ea"/>
              </a:rPr>
              <a:t>）</a:t>
            </a:r>
          </a:p>
          <a:p>
            <a:pPr indent="0" fontAlgn="auto">
              <a:lnSpc>
                <a:spcPct val="250000"/>
              </a:lnSpc>
            </a:pPr>
            <a:r>
              <a:rPr lang="en-US" sz="2130" dirty="0">
                <a:solidFill>
                  <a:srgbClr val="1F2D3D"/>
                </a:solidFill>
                <a:latin typeface="+mn-ea"/>
                <a:cs typeface="+mn-ea"/>
              </a:rPr>
              <a:t>A:</a:t>
            </a:r>
            <a:r>
              <a:rPr lang="zh-CN" altLang="en-US" sz="2130" dirty="0">
                <a:solidFill>
                  <a:srgbClr val="1F2D3D"/>
                </a:solidFill>
                <a:latin typeface="+mn-ea"/>
                <a:cs typeface="+mn-ea"/>
              </a:rPr>
              <a:t>大驼峰命名法</a:t>
            </a:r>
          </a:p>
          <a:p>
            <a:pPr indent="0" fontAlgn="auto">
              <a:lnSpc>
                <a:spcPct val="250000"/>
              </a:lnSpc>
            </a:pPr>
            <a:r>
              <a:rPr lang="zh-CN" altLang="en-US" sz="2130" dirty="0">
                <a:solidFill>
                  <a:srgbClr val="1F2D3D"/>
                </a:solidFill>
                <a:latin typeface="+mn-ea"/>
                <a:cs typeface="+mn-ea"/>
              </a:rPr>
              <a:t>B:小驼峰命名法</a:t>
            </a:r>
          </a:p>
          <a:p>
            <a:pPr indent="0" fontAlgn="auto">
              <a:lnSpc>
                <a:spcPct val="250000"/>
              </a:lnSpc>
            </a:pPr>
            <a:r>
              <a:rPr lang="zh-CN" altLang="en-US" sz="2130" dirty="0">
                <a:solidFill>
                  <a:srgbClr val="1F2D3D"/>
                </a:solidFill>
                <a:latin typeface="+mn-ea"/>
                <a:cs typeface="+mn-ea"/>
              </a:rPr>
              <a:t>C:下划线命名法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2130" dirty="0">
                <a:solidFill>
                  <a:srgbClr val="1F2D3D"/>
                </a:solidFill>
                <a:latin typeface="+mn-ea"/>
                <a:cs typeface="+mn-ea"/>
              </a:rPr>
              <a:t>D:层次树状结构</a:t>
            </a:r>
            <a:r>
              <a:rPr lang="zh-CN" altLang="en-US" sz="2130" dirty="0">
                <a:solidFill>
                  <a:srgbClr val="1F2D3D"/>
                </a:solidFill>
                <a:latin typeface="+mn-ea"/>
                <a:cs typeface="+mn-ea"/>
                <a:sym typeface="+mn-ea"/>
              </a:rPr>
              <a:t>命名法</a:t>
            </a:r>
            <a:r>
              <a:rPr lang="zh-CN" altLang="en-US" sz="2130" dirty="0">
                <a:solidFill>
                  <a:srgbClr val="1F2D3D"/>
                </a:solidFill>
                <a:latin typeface="+mn-ea"/>
                <a:cs typeface="+mn-ea"/>
              </a:rPr>
              <a:t>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16" y="97752"/>
            <a:ext cx="1588168" cy="156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8604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48030" y="752475"/>
            <a:ext cx="12496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/>
            <a:r>
              <a:rPr lang="zh-CN" altLang="en-US" sz="2800"/>
              <a:t>练习题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748030" y="1851025"/>
            <a:ext cx="6524625" cy="38601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250000"/>
              </a:lnSpc>
            </a:pPr>
            <a:r>
              <a:rPr lang="zh-CN" sz="2130" dirty="0">
                <a:solidFill>
                  <a:srgbClr val="1F2D3D"/>
                </a:solidFill>
                <a:latin typeface="+mn-ea"/>
                <a:cs typeface="+mn-ea"/>
              </a:rPr>
              <a:t>域名的命名方式采用的是 （</a:t>
            </a:r>
            <a:r>
              <a:rPr lang="en-US" altLang="zh-CN" sz="2130" dirty="0">
                <a:solidFill>
                  <a:schemeClr val="accent6"/>
                </a:solidFill>
                <a:latin typeface="+mn-ea"/>
                <a:cs typeface="+mn-ea"/>
              </a:rPr>
              <a:t>D</a:t>
            </a:r>
            <a:r>
              <a:rPr lang="zh-CN" sz="2130" dirty="0">
                <a:solidFill>
                  <a:srgbClr val="1F2D3D"/>
                </a:solidFill>
                <a:latin typeface="+mn-ea"/>
                <a:cs typeface="+mn-ea"/>
              </a:rPr>
              <a:t>）</a:t>
            </a:r>
          </a:p>
          <a:p>
            <a:pPr indent="0" fontAlgn="auto">
              <a:lnSpc>
                <a:spcPct val="250000"/>
              </a:lnSpc>
            </a:pPr>
            <a:r>
              <a:rPr lang="en-US" sz="2130" dirty="0">
                <a:solidFill>
                  <a:srgbClr val="1F2D3D"/>
                </a:solidFill>
                <a:latin typeface="+mn-ea"/>
                <a:cs typeface="+mn-ea"/>
              </a:rPr>
              <a:t>A:</a:t>
            </a:r>
            <a:r>
              <a:rPr lang="zh-CN" altLang="en-US" sz="2130" dirty="0">
                <a:solidFill>
                  <a:srgbClr val="1F2D3D"/>
                </a:solidFill>
                <a:latin typeface="+mn-ea"/>
                <a:cs typeface="+mn-ea"/>
              </a:rPr>
              <a:t>大驼峰命名</a:t>
            </a:r>
            <a:r>
              <a:rPr lang="zh-CN" altLang="en-US" sz="2130" dirty="0" smtClean="0">
                <a:solidFill>
                  <a:srgbClr val="1F2D3D"/>
                </a:solidFill>
                <a:latin typeface="+mn-ea"/>
                <a:cs typeface="+mn-ea"/>
              </a:rPr>
              <a:t>法   </a:t>
            </a:r>
            <a:r>
              <a:rPr lang="en-US" altLang="zh-CN" sz="2130" dirty="0" err="1" smtClean="0">
                <a:solidFill>
                  <a:srgbClr val="1F2D3D"/>
                </a:solidFill>
                <a:latin typeface="+mn-ea"/>
                <a:cs typeface="+mn-ea"/>
              </a:rPr>
              <a:t>MyName</a:t>
            </a:r>
            <a:endParaRPr lang="zh-CN" altLang="en-US" sz="2130" dirty="0">
              <a:solidFill>
                <a:srgbClr val="1F2D3D"/>
              </a:solidFill>
              <a:latin typeface="+mn-ea"/>
              <a:cs typeface="+mn-ea"/>
            </a:endParaRPr>
          </a:p>
          <a:p>
            <a:pPr indent="0" fontAlgn="auto">
              <a:lnSpc>
                <a:spcPct val="250000"/>
              </a:lnSpc>
            </a:pPr>
            <a:r>
              <a:rPr lang="zh-CN" altLang="en-US" sz="2130" dirty="0">
                <a:solidFill>
                  <a:srgbClr val="1F2D3D"/>
                </a:solidFill>
                <a:latin typeface="+mn-ea"/>
                <a:cs typeface="+mn-ea"/>
              </a:rPr>
              <a:t>B:小驼峰命名</a:t>
            </a:r>
            <a:r>
              <a:rPr lang="zh-CN" altLang="en-US" sz="2130" dirty="0" smtClean="0">
                <a:solidFill>
                  <a:srgbClr val="1F2D3D"/>
                </a:solidFill>
                <a:latin typeface="+mn-ea"/>
                <a:cs typeface="+mn-ea"/>
              </a:rPr>
              <a:t>法    </a:t>
            </a:r>
            <a:r>
              <a:rPr lang="en-US" altLang="zh-CN" sz="2130" dirty="0" err="1" smtClean="0">
                <a:solidFill>
                  <a:srgbClr val="1F2D3D"/>
                </a:solidFill>
                <a:latin typeface="+mn-ea"/>
                <a:cs typeface="+mn-ea"/>
              </a:rPr>
              <a:t>myName</a:t>
            </a:r>
            <a:endParaRPr lang="zh-CN" altLang="en-US" sz="2130" dirty="0">
              <a:solidFill>
                <a:srgbClr val="1F2D3D"/>
              </a:solidFill>
              <a:latin typeface="+mn-ea"/>
              <a:cs typeface="+mn-ea"/>
            </a:endParaRPr>
          </a:p>
          <a:p>
            <a:pPr indent="0" fontAlgn="auto">
              <a:lnSpc>
                <a:spcPct val="250000"/>
              </a:lnSpc>
            </a:pPr>
            <a:r>
              <a:rPr lang="zh-CN" altLang="en-US" sz="2130" dirty="0">
                <a:solidFill>
                  <a:srgbClr val="1F2D3D"/>
                </a:solidFill>
                <a:latin typeface="+mn-ea"/>
                <a:cs typeface="+mn-ea"/>
              </a:rPr>
              <a:t>C:下划线命名</a:t>
            </a:r>
            <a:r>
              <a:rPr lang="zh-CN" altLang="en-US" sz="2130" dirty="0" smtClean="0">
                <a:solidFill>
                  <a:srgbClr val="1F2D3D"/>
                </a:solidFill>
                <a:latin typeface="+mn-ea"/>
                <a:cs typeface="+mn-ea"/>
              </a:rPr>
              <a:t>法    </a:t>
            </a:r>
            <a:r>
              <a:rPr lang="en-US" altLang="zh-CN" sz="2130" dirty="0" err="1" smtClean="0">
                <a:solidFill>
                  <a:srgbClr val="1F2D3D"/>
                </a:solidFill>
                <a:latin typeface="+mn-ea"/>
                <a:cs typeface="+mn-ea"/>
              </a:rPr>
              <a:t>my_name</a:t>
            </a:r>
            <a:endParaRPr lang="zh-CN" altLang="en-US" sz="2130" dirty="0">
              <a:solidFill>
                <a:srgbClr val="1F2D3D"/>
              </a:solidFill>
              <a:latin typeface="+mn-ea"/>
              <a:cs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130" dirty="0">
                <a:solidFill>
                  <a:schemeClr val="accent6"/>
                </a:solidFill>
                <a:latin typeface="+mn-ea"/>
                <a:cs typeface="+mn-ea"/>
              </a:rPr>
              <a:t>D:层次树状结构</a:t>
            </a:r>
            <a:r>
              <a:rPr lang="zh-CN" altLang="en-US" sz="2130" dirty="0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命名法</a:t>
            </a:r>
            <a:r>
              <a:rPr lang="zh-CN" altLang="en-US" sz="2130" dirty="0">
                <a:solidFill>
                  <a:schemeClr val="accent6"/>
                </a:solidFill>
                <a:latin typeface="+mn-ea"/>
                <a:cs typeface="+mn-ea"/>
              </a:rPr>
              <a:t>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16" y="97752"/>
            <a:ext cx="1588168" cy="156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423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52780" y="752475"/>
            <a:ext cx="333883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/>
            <a:r>
              <a:rPr lang="en-US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2.3</a:t>
            </a:r>
            <a:r>
              <a:rPr lang="zh-CN" altLang="en-US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域名系统（</a:t>
            </a:r>
            <a:r>
              <a:rPr lang="en-US" altLang="zh-CN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DNS</a:t>
            </a:r>
            <a:r>
              <a:rPr lang="zh-CN" altLang="en-US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）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692150" y="1503680"/>
            <a:ext cx="3846830" cy="1157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2.3.2 </a:t>
            </a:r>
            <a:r>
              <a:rPr lang="zh-CN" altLang="en-US" sz="2400" dirty="0"/>
              <a:t>域名服务器</a:t>
            </a:r>
          </a:p>
          <a:p>
            <a:endParaRPr lang="zh-CN" altLang="en-US" sz="2400" dirty="0"/>
          </a:p>
          <a:p>
            <a:r>
              <a:rPr lang="zh-CN" altLang="en-US" sz="2130" dirty="0"/>
              <a:t>域名</a:t>
            </a:r>
            <a:r>
              <a:rPr lang="zh-CN" altLang="en-US" sz="2130" dirty="0" smtClean="0"/>
              <a:t>服务器：</a:t>
            </a:r>
            <a:endParaRPr lang="zh-CN" altLang="en-US" sz="2130" dirty="0"/>
          </a:p>
        </p:txBody>
      </p:sp>
      <p:sp>
        <p:nvSpPr>
          <p:cNvPr id="8" name="文本框 7"/>
          <p:cNvSpPr txBox="1"/>
          <p:nvPr/>
        </p:nvSpPr>
        <p:spPr>
          <a:xfrm>
            <a:off x="5321935" y="2071370"/>
            <a:ext cx="10140315" cy="746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125">
              <a:solidFill>
                <a:schemeClr val="accent6"/>
              </a:solidFill>
            </a:endParaRPr>
          </a:p>
          <a:p>
            <a:endParaRPr lang="zh-CN" altLang="en-US" sz="2130">
              <a:solidFill>
                <a:schemeClr val="accent6"/>
              </a:solidFill>
            </a:endParaRPr>
          </a:p>
        </p:txBody>
      </p:sp>
      <p:sp>
        <p:nvSpPr>
          <p:cNvPr id="36" name=" 220"/>
          <p:cNvSpPr/>
          <p:nvPr/>
        </p:nvSpPr>
        <p:spPr>
          <a:xfrm rot="10800000">
            <a:off x="8213725" y="2271395"/>
            <a:ext cx="1032510" cy="324485"/>
          </a:xfrm>
          <a:prstGeom prst="homePlate">
            <a:avLst>
              <a:gd name="adj" fmla="val 6254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354060" y="2227580"/>
            <a:ext cx="1148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选择题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6004560" y="781050"/>
            <a:ext cx="2940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          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654040" y="763905"/>
            <a:ext cx="2940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          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797040" y="1043940"/>
            <a:ext cx="2940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          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80720" y="2818130"/>
            <a:ext cx="10118725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400" dirty="0"/>
              <a:t>      </a:t>
            </a:r>
            <a:r>
              <a:rPr lang="zh-CN" altLang="en-US" sz="2400" dirty="0" smtClean="0"/>
              <a:t>存储着自己所</a:t>
            </a:r>
            <a:r>
              <a:rPr lang="zh-CN" altLang="en-US" sz="2400" dirty="0" smtClean="0">
                <a:solidFill>
                  <a:srgbClr val="FF0000"/>
                </a:solidFill>
              </a:rPr>
              <a:t>管辖范围内</a:t>
            </a:r>
            <a:r>
              <a:rPr lang="zh-CN" altLang="en-US" sz="2400" dirty="0" smtClean="0"/>
              <a:t>主机的域名到</a:t>
            </a:r>
            <a:r>
              <a:rPr lang="en-US" altLang="zh-CN" sz="2400" dirty="0" smtClean="0"/>
              <a:t>IP</a:t>
            </a:r>
            <a:r>
              <a:rPr lang="zh-CN" altLang="en-US" sz="2400" dirty="0" smtClean="0"/>
              <a:t> 地址的映射。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499475" y="1050925"/>
            <a:ext cx="2940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</a:t>
            </a:r>
            <a:r>
              <a:rPr lang="zh-CN" altLang="en-US"/>
              <a:t>域名系统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9531985" y="-267335"/>
            <a:ext cx="428244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7" name="左大括号 16"/>
          <p:cNvSpPr/>
          <p:nvPr/>
        </p:nvSpPr>
        <p:spPr>
          <a:xfrm>
            <a:off x="10337165" y="478155"/>
            <a:ext cx="76200" cy="151384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0396220" y="26670"/>
            <a:ext cx="246253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域名系统</a:t>
            </a: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层次化域名空间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accent6"/>
                </a:solidFill>
              </a:rPr>
              <a:t>域名服务器</a:t>
            </a:r>
            <a:br>
              <a:rPr lang="zh-CN" altLang="en-US">
                <a:solidFill>
                  <a:schemeClr val="accent6"/>
                </a:solidFill>
              </a:rPr>
            </a:br>
            <a:r>
              <a:rPr lang="zh-CN" altLang="en-US"/>
              <a:t>域名解析过程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99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10113820" y="320142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应用层</a:t>
            </a:r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10113820" y="1180488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表示层</a:t>
            </a:r>
            <a:endParaRPr kumimoji="1" lang="zh-CN" altLang="en-US" dirty="0"/>
          </a:p>
        </p:txBody>
      </p:sp>
      <p:sp>
        <p:nvSpPr>
          <p:cNvPr id="11" name="上下箭头 10"/>
          <p:cNvSpPr/>
          <p:nvPr/>
        </p:nvSpPr>
        <p:spPr>
          <a:xfrm>
            <a:off x="10728175" y="717538"/>
            <a:ext cx="234320" cy="494544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10113820" y="2159751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会话层</a:t>
            </a:r>
            <a:endParaRPr kumimoji="1" lang="zh-CN" altLang="en-US" dirty="0"/>
          </a:p>
        </p:txBody>
      </p:sp>
      <p:sp>
        <p:nvSpPr>
          <p:cNvPr id="23" name="上下箭头 22"/>
          <p:cNvSpPr/>
          <p:nvPr/>
        </p:nvSpPr>
        <p:spPr>
          <a:xfrm>
            <a:off x="10732725" y="1628851"/>
            <a:ext cx="266092" cy="484492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10113820" y="3166421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传输层</a:t>
            </a:r>
            <a:endParaRPr kumimoji="1" lang="zh-CN" altLang="en-US" dirty="0"/>
          </a:p>
        </p:txBody>
      </p:sp>
      <p:sp>
        <p:nvSpPr>
          <p:cNvPr id="29" name="圆角矩形 28"/>
          <p:cNvSpPr/>
          <p:nvPr/>
        </p:nvSpPr>
        <p:spPr>
          <a:xfrm>
            <a:off x="10150833" y="4178799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网络层</a:t>
            </a:r>
            <a:endParaRPr kumimoji="1" lang="zh-CN" altLang="en-US" dirty="0"/>
          </a:p>
        </p:txBody>
      </p:sp>
      <p:sp>
        <p:nvSpPr>
          <p:cNvPr id="30" name="圆角矩形 29"/>
          <p:cNvSpPr/>
          <p:nvPr/>
        </p:nvSpPr>
        <p:spPr>
          <a:xfrm>
            <a:off x="10150833" y="5191853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数据链路层</a:t>
            </a:r>
            <a:endParaRPr kumimoji="1" lang="zh-CN" altLang="en-US" dirty="0"/>
          </a:p>
        </p:txBody>
      </p:sp>
      <p:sp>
        <p:nvSpPr>
          <p:cNvPr id="31" name="圆角矩形 30"/>
          <p:cNvSpPr/>
          <p:nvPr/>
        </p:nvSpPr>
        <p:spPr>
          <a:xfrm>
            <a:off x="10150833" y="6159181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物理层</a:t>
            </a:r>
            <a:endParaRPr kumimoji="1" lang="zh-CN" altLang="en-US" dirty="0"/>
          </a:p>
        </p:txBody>
      </p:sp>
      <p:sp>
        <p:nvSpPr>
          <p:cNvPr id="32" name="上下箭头 31"/>
          <p:cNvSpPr/>
          <p:nvPr/>
        </p:nvSpPr>
        <p:spPr>
          <a:xfrm>
            <a:off x="10732725" y="2629137"/>
            <a:ext cx="266092" cy="494544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上下箭头 32"/>
          <p:cNvSpPr/>
          <p:nvPr/>
        </p:nvSpPr>
        <p:spPr>
          <a:xfrm>
            <a:off x="10744304" y="3635468"/>
            <a:ext cx="250207" cy="494819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上下箭头 33"/>
          <p:cNvSpPr/>
          <p:nvPr/>
        </p:nvSpPr>
        <p:spPr>
          <a:xfrm>
            <a:off x="10732723" y="4642137"/>
            <a:ext cx="266093" cy="486037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上下箭头 34"/>
          <p:cNvSpPr/>
          <p:nvPr/>
        </p:nvSpPr>
        <p:spPr>
          <a:xfrm>
            <a:off x="10728175" y="5661239"/>
            <a:ext cx="272334" cy="462466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461492" y="3096581"/>
            <a:ext cx="2036724" cy="1338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/>
              <a:t>老板：把这封信送给河北的珂卉。很</a:t>
            </a:r>
            <a:r>
              <a:rPr kumimoji="1" lang="zh-CN" altLang="en-US" smtClean="0"/>
              <a:t>着急，快点送。</a:t>
            </a:r>
            <a:endParaRPr kumimoji="1"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3436031" y="350920"/>
            <a:ext cx="383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微信、</a:t>
            </a:r>
            <a:r>
              <a:rPr kumimoji="1" lang="en-US" altLang="zh-CN" dirty="0"/>
              <a:t>QQ</a:t>
            </a:r>
            <a:r>
              <a:rPr kumimoji="1" lang="zh-CN" altLang="en-US"/>
              <a:t>、电子邮件等</a:t>
            </a:r>
            <a:endParaRPr kumimoji="1"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>
            <a:off x="3436029" y="1211519"/>
            <a:ext cx="601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翻译</a:t>
            </a:r>
            <a:endParaRPr kumimoji="1"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3436029" y="2113343"/>
            <a:ext cx="601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确认对方可以通话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3436028" y="3123681"/>
            <a:ext cx="6012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秘书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：因为信的内容太多，我分成几个小组寄这些信。并且告知对方，收到一封通知我一下。</a:t>
            </a:r>
            <a:endParaRPr kumimoji="1"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3436027" y="4178799"/>
            <a:ext cx="601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秘书</a:t>
            </a:r>
            <a:r>
              <a:rPr kumimoji="1" lang="en-US" altLang="zh-CN" dirty="0" smtClean="0"/>
              <a:t>5</a:t>
            </a:r>
            <a:r>
              <a:rPr kumimoji="1" lang="zh-CN" altLang="en-US" dirty="0" smtClean="0"/>
              <a:t>：我给每个小组加上我们的地址，和对方的地址。</a:t>
            </a:r>
            <a:endParaRPr kumimoji="1"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3436027" y="5189137"/>
            <a:ext cx="601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秘书</a:t>
            </a:r>
            <a:r>
              <a:rPr kumimoji="1" lang="en-US" altLang="zh-CN" dirty="0" smtClean="0"/>
              <a:t>6</a:t>
            </a:r>
            <a:r>
              <a:rPr kumimoji="1" lang="zh-CN" altLang="en-US" dirty="0" smtClean="0"/>
              <a:t>：我给每个小组加上我们的</a:t>
            </a:r>
            <a:r>
              <a:rPr kumimoji="1" lang="en-US" altLang="zh-CN" dirty="0" smtClean="0"/>
              <a:t>ID</a:t>
            </a:r>
            <a:r>
              <a:rPr kumimoji="1" lang="zh-CN" altLang="en-US" dirty="0" smtClean="0"/>
              <a:t>和对方的</a:t>
            </a:r>
            <a:r>
              <a:rPr kumimoji="1" lang="en-US" altLang="zh-CN" dirty="0" smtClean="0"/>
              <a:t>ID</a:t>
            </a:r>
            <a:r>
              <a:rPr kumimoji="1" lang="zh-CN" altLang="en-US" dirty="0" smtClean="0"/>
              <a:t>。</a:t>
            </a:r>
            <a:endParaRPr kumimoji="1" lang="zh-CN" altLang="en-US" dirty="0"/>
          </a:p>
        </p:txBody>
      </p:sp>
      <p:sp>
        <p:nvSpPr>
          <p:cNvPr id="46" name="文本框 45"/>
          <p:cNvSpPr txBox="1"/>
          <p:nvPr/>
        </p:nvSpPr>
        <p:spPr>
          <a:xfrm>
            <a:off x="3436027" y="6040188"/>
            <a:ext cx="601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秘书</a:t>
            </a:r>
            <a:r>
              <a:rPr kumimoji="1" lang="en-US" altLang="zh-CN" dirty="0" smtClean="0"/>
              <a:t>7</a:t>
            </a:r>
            <a:r>
              <a:rPr kumimoji="1" lang="zh-CN" altLang="en-US" dirty="0" smtClean="0"/>
              <a:t>：信很急，所以用飞机吧。</a:t>
            </a:r>
            <a:endParaRPr kumimoji="1" lang="zh-CN" altLang="en-US" dirty="0"/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2"/>
          <a:srcRect l="34445" r="4767"/>
          <a:stretch/>
        </p:blipFill>
        <p:spPr>
          <a:xfrm>
            <a:off x="807504" y="1628851"/>
            <a:ext cx="1344699" cy="1245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矩形 23"/>
          <p:cNvSpPr/>
          <p:nvPr/>
        </p:nvSpPr>
        <p:spPr>
          <a:xfrm>
            <a:off x="199911" y="160016"/>
            <a:ext cx="23180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altLang="zh-CN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1.5.2.1OSI</a:t>
            </a:r>
            <a:r>
              <a:rPr lang="zh-CN" altLang="sk-SK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参考</a:t>
            </a:r>
            <a:r>
              <a:rPr lang="zh-CN" altLang="sk-SK" sz="1200" dirty="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模型</a:t>
            </a:r>
            <a:endParaRPr lang="zh-CN" altLang="sk-SK" sz="12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03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52780" y="752475"/>
            <a:ext cx="333883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/>
            <a:r>
              <a:rPr lang="en-US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2.3</a:t>
            </a:r>
            <a:r>
              <a:rPr lang="zh-CN" altLang="en-US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域名系统（</a:t>
            </a:r>
            <a:r>
              <a:rPr lang="en-US" altLang="zh-CN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DNS</a:t>
            </a:r>
            <a:r>
              <a:rPr lang="zh-CN" altLang="en-US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）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692150" y="1503680"/>
            <a:ext cx="3846830" cy="1157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2.3.2 </a:t>
            </a:r>
            <a:r>
              <a:rPr lang="zh-CN" altLang="en-US" sz="2400"/>
              <a:t>域名服务器</a:t>
            </a:r>
          </a:p>
          <a:p>
            <a:endParaRPr lang="zh-CN" altLang="en-US" sz="2400"/>
          </a:p>
          <a:p>
            <a:r>
              <a:rPr lang="zh-CN" altLang="en-US" sz="2130"/>
              <a:t>域名服务器的分类：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321935" y="2071370"/>
            <a:ext cx="10140315" cy="746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125">
              <a:solidFill>
                <a:schemeClr val="accent6"/>
              </a:solidFill>
            </a:endParaRPr>
          </a:p>
          <a:p>
            <a:endParaRPr lang="zh-CN" altLang="en-US" sz="2130">
              <a:solidFill>
                <a:schemeClr val="accent6"/>
              </a:solidFill>
            </a:endParaRPr>
          </a:p>
        </p:txBody>
      </p:sp>
      <p:sp>
        <p:nvSpPr>
          <p:cNvPr id="36" name=" 220"/>
          <p:cNvSpPr/>
          <p:nvPr/>
        </p:nvSpPr>
        <p:spPr>
          <a:xfrm rot="10800000">
            <a:off x="8213725" y="2271395"/>
            <a:ext cx="1032510" cy="324485"/>
          </a:xfrm>
          <a:prstGeom prst="homePlate">
            <a:avLst>
              <a:gd name="adj" fmla="val 6254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354060" y="2227580"/>
            <a:ext cx="1148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选择题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6004560" y="781050"/>
            <a:ext cx="2940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          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654040" y="763905"/>
            <a:ext cx="2940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          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797040" y="1043940"/>
            <a:ext cx="2940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          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80720" y="2818130"/>
            <a:ext cx="101187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400" dirty="0"/>
              <a:t>      </a:t>
            </a:r>
            <a:r>
              <a:rPr lang="zh-CN" altLang="en-US" sz="2400" dirty="0"/>
              <a:t>根据其主要保存的域名信息以及在域名解析过程的</a:t>
            </a:r>
            <a:r>
              <a:rPr lang="zh-CN" altLang="en-US" sz="2400" dirty="0" smtClean="0"/>
              <a:t>作用，</a:t>
            </a:r>
            <a:r>
              <a:rPr lang="zh-CN" altLang="en-US" sz="2400" dirty="0"/>
              <a:t>可以</a:t>
            </a:r>
            <a:r>
              <a:rPr lang="zh-CN" altLang="en-US" sz="2400" dirty="0" smtClean="0"/>
              <a:t>分为</a:t>
            </a:r>
            <a:endParaRPr lang="en-US" altLang="zh-CN" sz="2400" dirty="0" smtClean="0"/>
          </a:p>
          <a:p>
            <a:pPr fontAlgn="auto">
              <a:lnSpc>
                <a:spcPct val="150000"/>
              </a:lnSpc>
            </a:pPr>
            <a:r>
              <a:rPr lang="zh-CN" altLang="en-US" sz="2400" dirty="0">
                <a:solidFill>
                  <a:schemeClr val="accent6"/>
                </a:solidFill>
              </a:rPr>
              <a:t> </a:t>
            </a:r>
            <a:r>
              <a:rPr lang="zh-CN" altLang="en-US" sz="2400" dirty="0" smtClean="0">
                <a:solidFill>
                  <a:schemeClr val="accent6"/>
                </a:solidFill>
              </a:rPr>
              <a:t>        根</a:t>
            </a:r>
            <a:r>
              <a:rPr lang="zh-CN" altLang="en-US" sz="2400" dirty="0">
                <a:solidFill>
                  <a:schemeClr val="accent6"/>
                </a:solidFill>
              </a:rPr>
              <a:t>域名服务</a:t>
            </a:r>
            <a:r>
              <a:rPr lang="zh-CN" altLang="en-US" sz="2400" dirty="0" smtClean="0">
                <a:solidFill>
                  <a:schemeClr val="accent6"/>
                </a:solidFill>
              </a:rPr>
              <a:t>器</a:t>
            </a:r>
            <a:r>
              <a:rPr lang="zh-CN" altLang="en-US" sz="2400" dirty="0" smtClean="0"/>
              <a:t> </a:t>
            </a:r>
            <a:endParaRPr lang="en-US" altLang="zh-CN" sz="2400" dirty="0" smtClean="0"/>
          </a:p>
          <a:p>
            <a:pPr fontAlgn="auto">
              <a:lnSpc>
                <a:spcPct val="150000"/>
              </a:lnSpc>
            </a:pPr>
            <a:r>
              <a:rPr lang="zh-CN" altLang="en-US" sz="2400" dirty="0">
                <a:solidFill>
                  <a:schemeClr val="accent6"/>
                </a:solidFill>
              </a:rPr>
              <a:t> </a:t>
            </a:r>
            <a:r>
              <a:rPr lang="zh-CN" altLang="en-US" sz="2400" dirty="0" smtClean="0">
                <a:solidFill>
                  <a:schemeClr val="accent6"/>
                </a:solidFill>
              </a:rPr>
              <a:t>        顶级</a:t>
            </a:r>
            <a:r>
              <a:rPr lang="zh-CN" altLang="en-US" sz="2400" dirty="0">
                <a:solidFill>
                  <a:schemeClr val="accent6"/>
                </a:solidFill>
              </a:rPr>
              <a:t>域名服务</a:t>
            </a:r>
            <a:r>
              <a:rPr lang="zh-CN" altLang="en-US" sz="2400" dirty="0" smtClean="0">
                <a:solidFill>
                  <a:schemeClr val="accent6"/>
                </a:solidFill>
              </a:rPr>
              <a:t>器</a:t>
            </a:r>
            <a:r>
              <a:rPr lang="zh-CN" altLang="en-US" sz="2400" dirty="0" smtClean="0"/>
              <a:t> </a:t>
            </a:r>
            <a:endParaRPr lang="en-US" altLang="zh-CN" sz="2400" dirty="0" smtClean="0"/>
          </a:p>
          <a:p>
            <a:pPr fontAlgn="auto">
              <a:lnSpc>
                <a:spcPct val="150000"/>
              </a:lnSpc>
            </a:pPr>
            <a:r>
              <a:rPr lang="zh-CN" altLang="en-US" sz="2400" dirty="0">
                <a:solidFill>
                  <a:schemeClr val="accent6"/>
                </a:solidFill>
              </a:rPr>
              <a:t> </a:t>
            </a:r>
            <a:r>
              <a:rPr lang="zh-CN" altLang="en-US" sz="2400" dirty="0" smtClean="0">
                <a:solidFill>
                  <a:schemeClr val="accent6"/>
                </a:solidFill>
              </a:rPr>
              <a:t>        权威</a:t>
            </a:r>
            <a:r>
              <a:rPr lang="zh-CN" altLang="en-US" sz="2400" dirty="0">
                <a:solidFill>
                  <a:schemeClr val="accent6"/>
                </a:solidFill>
              </a:rPr>
              <a:t>域名服务</a:t>
            </a:r>
            <a:r>
              <a:rPr lang="zh-CN" altLang="en-US" sz="2400" dirty="0" smtClean="0">
                <a:solidFill>
                  <a:schemeClr val="accent6"/>
                </a:solidFill>
              </a:rPr>
              <a:t>器</a:t>
            </a:r>
            <a:r>
              <a:rPr lang="zh-CN" altLang="en-US" sz="2400" dirty="0" smtClean="0"/>
              <a:t> </a:t>
            </a:r>
            <a:endParaRPr lang="en-US" altLang="zh-CN" sz="2400" dirty="0" smtClean="0"/>
          </a:p>
          <a:p>
            <a:pPr fontAlgn="auto">
              <a:lnSpc>
                <a:spcPct val="150000"/>
              </a:lnSpc>
            </a:pPr>
            <a:r>
              <a:rPr lang="zh-CN" altLang="en-US" sz="2400" dirty="0">
                <a:solidFill>
                  <a:schemeClr val="accent6"/>
                </a:solidFill>
              </a:rPr>
              <a:t> </a:t>
            </a:r>
            <a:r>
              <a:rPr lang="zh-CN" altLang="en-US" sz="2400" dirty="0" smtClean="0">
                <a:solidFill>
                  <a:schemeClr val="accent6"/>
                </a:solidFill>
              </a:rPr>
              <a:t>        中间</a:t>
            </a:r>
            <a:r>
              <a:rPr lang="zh-CN" altLang="en-US" sz="2400" dirty="0">
                <a:solidFill>
                  <a:schemeClr val="accent6"/>
                </a:solidFill>
              </a:rPr>
              <a:t>域名服务</a:t>
            </a:r>
            <a:r>
              <a:rPr lang="zh-CN" altLang="en-US" sz="2400" dirty="0" smtClean="0">
                <a:solidFill>
                  <a:schemeClr val="accent6"/>
                </a:solidFill>
              </a:rPr>
              <a:t>器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499475" y="1050925"/>
            <a:ext cx="2940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</a:t>
            </a:r>
            <a:r>
              <a:rPr lang="zh-CN" altLang="en-US"/>
              <a:t>域名系统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9531985" y="-267335"/>
            <a:ext cx="428244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7" name="左大括号 16"/>
          <p:cNvSpPr/>
          <p:nvPr/>
        </p:nvSpPr>
        <p:spPr>
          <a:xfrm>
            <a:off x="10337165" y="478155"/>
            <a:ext cx="76200" cy="151384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0396220" y="26670"/>
            <a:ext cx="246253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域名系统</a:t>
            </a: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层次化域名空间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accent6"/>
                </a:solidFill>
              </a:rPr>
              <a:t>域名服务器</a:t>
            </a:r>
            <a:br>
              <a:rPr lang="zh-CN" altLang="en-US">
                <a:solidFill>
                  <a:schemeClr val="accent6"/>
                </a:solidFill>
              </a:rPr>
            </a:br>
            <a:r>
              <a:rPr lang="zh-CN" altLang="en-US"/>
              <a:t>域名解析过程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77485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52780" y="752475"/>
            <a:ext cx="333883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/>
            <a:r>
              <a:rPr lang="en-US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2.3</a:t>
            </a:r>
            <a:r>
              <a:rPr lang="zh-CN" altLang="en-US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域名系统（</a:t>
            </a:r>
            <a:r>
              <a:rPr lang="en-US" altLang="zh-CN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DNS</a:t>
            </a:r>
            <a:r>
              <a:rPr lang="zh-CN" altLang="en-US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）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692150" y="1503680"/>
            <a:ext cx="3846830" cy="1157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2.3.2 </a:t>
            </a:r>
            <a:r>
              <a:rPr lang="zh-CN" altLang="en-US" sz="2400"/>
              <a:t>域名服务器</a:t>
            </a:r>
          </a:p>
          <a:p>
            <a:endParaRPr lang="zh-CN" altLang="en-US" sz="2400"/>
          </a:p>
          <a:p>
            <a:endParaRPr lang="zh-CN" altLang="en-US" sz="2130"/>
          </a:p>
        </p:txBody>
      </p:sp>
      <p:sp>
        <p:nvSpPr>
          <p:cNvPr id="8" name="文本框 7"/>
          <p:cNvSpPr txBox="1"/>
          <p:nvPr/>
        </p:nvSpPr>
        <p:spPr>
          <a:xfrm>
            <a:off x="5321935" y="2071370"/>
            <a:ext cx="10140315" cy="746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125">
              <a:solidFill>
                <a:schemeClr val="accent6"/>
              </a:solidFill>
            </a:endParaRPr>
          </a:p>
          <a:p>
            <a:endParaRPr lang="zh-CN" altLang="en-US" sz="2130">
              <a:solidFill>
                <a:schemeClr val="accent6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004560" y="781050"/>
            <a:ext cx="2940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          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654040" y="763905"/>
            <a:ext cx="2940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          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797040" y="1043940"/>
            <a:ext cx="2940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          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47896" y="2310787"/>
            <a:ext cx="11080750" cy="123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</a:rPr>
              <a:t>1</a:t>
            </a:r>
            <a:r>
              <a:rPr lang="zh-CN" altLang="en-US" sz="2000" dirty="0">
                <a:solidFill>
                  <a:schemeClr val="tx1"/>
                </a:solidFill>
              </a:rPr>
              <a:t>）根域名服务器：根域名服务器是</a:t>
            </a:r>
            <a:r>
              <a:rPr lang="zh-CN" altLang="en-US" sz="2000" dirty="0">
                <a:solidFill>
                  <a:schemeClr val="accent6"/>
                </a:solidFill>
              </a:rPr>
              <a:t>最重要</a:t>
            </a:r>
            <a:r>
              <a:rPr lang="zh-CN" altLang="en-US" sz="2000" dirty="0">
                <a:solidFill>
                  <a:schemeClr val="tx1"/>
                </a:solidFill>
              </a:rPr>
              <a:t>的服务器，全球</a:t>
            </a:r>
            <a:r>
              <a:rPr lang="zh-CN" altLang="en-US" sz="2000" dirty="0" smtClean="0">
                <a:solidFill>
                  <a:schemeClr val="tx1"/>
                </a:solidFill>
              </a:rPr>
              <a:t>有</a:t>
            </a:r>
            <a:r>
              <a:rPr lang="en-US" altLang="zh-CN" sz="2000" dirty="0" smtClean="0">
                <a:solidFill>
                  <a:schemeClr val="tx1"/>
                </a:solidFill>
              </a:rPr>
              <a:t>13</a:t>
            </a:r>
            <a:r>
              <a:rPr lang="zh-CN" altLang="en-US" sz="2000" dirty="0" smtClean="0">
                <a:solidFill>
                  <a:schemeClr val="tx1"/>
                </a:solidFill>
              </a:rPr>
              <a:t>个</a:t>
            </a:r>
            <a:r>
              <a:rPr lang="zh-CN" altLang="en-US" sz="2000" dirty="0">
                <a:solidFill>
                  <a:schemeClr val="tx1"/>
                </a:solidFill>
              </a:rPr>
              <a:t>，保存所有顶级域名服务器的域名和</a:t>
            </a:r>
            <a:r>
              <a:rPr lang="en-US" altLang="zh-CN" sz="2000" dirty="0">
                <a:solidFill>
                  <a:schemeClr val="tx1"/>
                </a:solidFill>
              </a:rPr>
              <a:t>IP</a:t>
            </a:r>
            <a:r>
              <a:rPr lang="zh-CN" altLang="en-US" sz="2000" dirty="0">
                <a:solidFill>
                  <a:schemeClr val="tx1"/>
                </a:solidFill>
              </a:rPr>
              <a:t>地址</a:t>
            </a:r>
            <a:r>
              <a:rPr lang="zh-CN" altLang="en-US" sz="2000" dirty="0" smtClean="0">
                <a:solidFill>
                  <a:schemeClr val="tx1"/>
                </a:solidFill>
              </a:rPr>
              <a:t>。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99475" y="1050925"/>
            <a:ext cx="2940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</a:t>
            </a:r>
            <a:r>
              <a:rPr lang="zh-CN" altLang="en-US"/>
              <a:t>域名系统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9531985" y="-267335"/>
            <a:ext cx="428244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7" name="左大括号 16"/>
          <p:cNvSpPr/>
          <p:nvPr/>
        </p:nvSpPr>
        <p:spPr>
          <a:xfrm>
            <a:off x="10337165" y="478155"/>
            <a:ext cx="76200" cy="151384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0396220" y="26670"/>
            <a:ext cx="246253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域名系统</a:t>
            </a: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层次化域名空间</a:t>
            </a: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accent6"/>
                </a:solidFill>
              </a:rPr>
              <a:t>域名服务器</a:t>
            </a: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>域名解析过程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12535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52780" y="752475"/>
            <a:ext cx="333883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/>
            <a:r>
              <a:rPr lang="en-US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2.3</a:t>
            </a:r>
            <a:r>
              <a:rPr lang="zh-CN" altLang="en-US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域名系统（</a:t>
            </a:r>
            <a:r>
              <a:rPr lang="en-US" altLang="zh-CN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DNS</a:t>
            </a:r>
            <a:r>
              <a:rPr lang="zh-CN" altLang="en-US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）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692150" y="1503680"/>
            <a:ext cx="3846830" cy="1157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2.3.2 </a:t>
            </a:r>
            <a:r>
              <a:rPr lang="zh-CN" altLang="en-US" sz="2400"/>
              <a:t>域名服务器</a:t>
            </a:r>
          </a:p>
          <a:p>
            <a:endParaRPr lang="zh-CN" altLang="en-US" sz="2400"/>
          </a:p>
          <a:p>
            <a:endParaRPr lang="zh-CN" altLang="en-US" sz="2130"/>
          </a:p>
        </p:txBody>
      </p:sp>
      <p:sp>
        <p:nvSpPr>
          <p:cNvPr id="8" name="文本框 7"/>
          <p:cNvSpPr txBox="1"/>
          <p:nvPr/>
        </p:nvSpPr>
        <p:spPr>
          <a:xfrm>
            <a:off x="5321935" y="2071370"/>
            <a:ext cx="10140315" cy="746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125">
              <a:solidFill>
                <a:schemeClr val="accent6"/>
              </a:solidFill>
            </a:endParaRPr>
          </a:p>
          <a:p>
            <a:endParaRPr lang="zh-CN" altLang="en-US" sz="2130">
              <a:solidFill>
                <a:schemeClr val="accent6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004560" y="781050"/>
            <a:ext cx="2940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          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654040" y="763905"/>
            <a:ext cx="2940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          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797040" y="1043940"/>
            <a:ext cx="2940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          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47896" y="2310787"/>
            <a:ext cx="110807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</a:rPr>
              <a:t>1</a:t>
            </a:r>
            <a:r>
              <a:rPr lang="zh-CN" altLang="en-US" sz="2000" dirty="0">
                <a:solidFill>
                  <a:schemeClr val="tx1"/>
                </a:solidFill>
              </a:rPr>
              <a:t>）根域名服务器：根域名服务器是</a:t>
            </a:r>
            <a:r>
              <a:rPr lang="zh-CN" altLang="en-US" sz="2000" dirty="0">
                <a:solidFill>
                  <a:schemeClr val="accent6"/>
                </a:solidFill>
              </a:rPr>
              <a:t>最重要</a:t>
            </a:r>
            <a:r>
              <a:rPr lang="zh-CN" altLang="en-US" sz="2000" dirty="0">
                <a:solidFill>
                  <a:schemeClr val="tx1"/>
                </a:solidFill>
              </a:rPr>
              <a:t>的服务器，全球</a:t>
            </a:r>
            <a:r>
              <a:rPr lang="zh-CN" altLang="en-US" sz="2000" dirty="0" smtClean="0">
                <a:solidFill>
                  <a:schemeClr val="tx1"/>
                </a:solidFill>
              </a:rPr>
              <a:t>有</a:t>
            </a:r>
            <a:r>
              <a:rPr lang="en-US" altLang="zh-CN" sz="2000" dirty="0" smtClean="0">
                <a:solidFill>
                  <a:schemeClr val="tx1"/>
                </a:solidFill>
              </a:rPr>
              <a:t>13</a:t>
            </a:r>
            <a:r>
              <a:rPr lang="zh-CN" altLang="en-US" sz="2000" dirty="0" smtClean="0">
                <a:solidFill>
                  <a:schemeClr val="tx1"/>
                </a:solidFill>
              </a:rPr>
              <a:t>个</a:t>
            </a:r>
            <a:r>
              <a:rPr lang="zh-CN" altLang="en-US" sz="2000" dirty="0">
                <a:solidFill>
                  <a:schemeClr val="tx1"/>
                </a:solidFill>
              </a:rPr>
              <a:t>，保存所有顶级域名服务器的域名和</a:t>
            </a:r>
            <a:r>
              <a:rPr lang="en-US" altLang="zh-CN" sz="2000" dirty="0">
                <a:solidFill>
                  <a:schemeClr val="tx1"/>
                </a:solidFill>
              </a:rPr>
              <a:t>IP</a:t>
            </a:r>
            <a:r>
              <a:rPr lang="zh-CN" altLang="en-US" sz="2000" dirty="0">
                <a:solidFill>
                  <a:schemeClr val="tx1"/>
                </a:solidFill>
              </a:rPr>
              <a:t>地址。</a:t>
            </a:r>
          </a:p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</a:rPr>
              <a:t>2</a:t>
            </a:r>
            <a:r>
              <a:rPr lang="zh-CN" altLang="en-US" sz="2000" dirty="0">
                <a:solidFill>
                  <a:schemeClr val="tx1"/>
                </a:solidFill>
              </a:rPr>
              <a:t>）顶级域名服务器</a:t>
            </a:r>
            <a:r>
              <a:rPr lang="zh-CN" altLang="en-US" sz="2000" dirty="0"/>
              <a:t>：负责管理在该顶级域名服务器注册的所有二级</a:t>
            </a:r>
            <a:r>
              <a:rPr lang="zh-CN" altLang="en-US" sz="2000" smtClean="0"/>
              <a:t>域名</a:t>
            </a:r>
            <a:r>
              <a:rPr lang="zh-CN" altLang="en-US" sz="2000" smtClean="0">
                <a:solidFill>
                  <a:schemeClr val="tx1"/>
                </a:solidFill>
              </a:rPr>
              <a:t>。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99475" y="1050925"/>
            <a:ext cx="2940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</a:t>
            </a:r>
            <a:r>
              <a:rPr lang="zh-CN" altLang="en-US"/>
              <a:t>域名系统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9531985" y="-267335"/>
            <a:ext cx="428244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7" name="左大括号 16"/>
          <p:cNvSpPr/>
          <p:nvPr/>
        </p:nvSpPr>
        <p:spPr>
          <a:xfrm>
            <a:off x="10337165" y="478155"/>
            <a:ext cx="76200" cy="151384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0396220" y="26670"/>
            <a:ext cx="246253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域名系统</a:t>
            </a: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层次化域名空间</a:t>
            </a: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accent6"/>
                </a:solidFill>
              </a:rPr>
              <a:t>域名服务器</a:t>
            </a: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>域名解析过程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223724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52780" y="752475"/>
            <a:ext cx="333883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/>
            <a:r>
              <a:rPr lang="en-US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2.3</a:t>
            </a:r>
            <a:r>
              <a:rPr lang="zh-CN" altLang="en-US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域名系统（</a:t>
            </a:r>
            <a:r>
              <a:rPr lang="en-US" altLang="zh-CN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DNS</a:t>
            </a:r>
            <a:r>
              <a:rPr lang="zh-CN" altLang="en-US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）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692150" y="1503680"/>
            <a:ext cx="3846830" cy="1157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2.3.2 </a:t>
            </a:r>
            <a:r>
              <a:rPr lang="zh-CN" altLang="en-US" sz="2400"/>
              <a:t>域名服务器</a:t>
            </a:r>
          </a:p>
          <a:p>
            <a:endParaRPr lang="zh-CN" altLang="en-US" sz="2400"/>
          </a:p>
          <a:p>
            <a:endParaRPr lang="zh-CN" altLang="en-US" sz="2130"/>
          </a:p>
        </p:txBody>
      </p:sp>
      <p:sp>
        <p:nvSpPr>
          <p:cNvPr id="8" name="文本框 7"/>
          <p:cNvSpPr txBox="1"/>
          <p:nvPr/>
        </p:nvSpPr>
        <p:spPr>
          <a:xfrm>
            <a:off x="5321935" y="2071370"/>
            <a:ext cx="10140315" cy="746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125">
              <a:solidFill>
                <a:schemeClr val="accent6"/>
              </a:solidFill>
            </a:endParaRPr>
          </a:p>
          <a:p>
            <a:endParaRPr lang="zh-CN" altLang="en-US" sz="2130">
              <a:solidFill>
                <a:schemeClr val="accent6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004560" y="781050"/>
            <a:ext cx="2940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          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654040" y="763905"/>
            <a:ext cx="2940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          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797040" y="1043940"/>
            <a:ext cx="2940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          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47896" y="2310787"/>
            <a:ext cx="110807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</a:rPr>
              <a:t>1</a:t>
            </a:r>
            <a:r>
              <a:rPr lang="zh-CN" altLang="en-US" sz="2000" dirty="0">
                <a:solidFill>
                  <a:schemeClr val="tx1"/>
                </a:solidFill>
              </a:rPr>
              <a:t>）根域名服务器：根域名服务器是</a:t>
            </a:r>
            <a:r>
              <a:rPr lang="zh-CN" altLang="en-US" sz="2000" dirty="0">
                <a:solidFill>
                  <a:schemeClr val="accent6"/>
                </a:solidFill>
              </a:rPr>
              <a:t>最重要</a:t>
            </a:r>
            <a:r>
              <a:rPr lang="zh-CN" altLang="en-US" sz="2000" dirty="0">
                <a:solidFill>
                  <a:schemeClr val="tx1"/>
                </a:solidFill>
              </a:rPr>
              <a:t>的服务器，全球</a:t>
            </a:r>
            <a:r>
              <a:rPr lang="zh-CN" altLang="en-US" sz="2000" dirty="0" smtClean="0">
                <a:solidFill>
                  <a:schemeClr val="tx1"/>
                </a:solidFill>
              </a:rPr>
              <a:t>有</a:t>
            </a:r>
            <a:r>
              <a:rPr lang="en-US" altLang="zh-CN" sz="2000" dirty="0" smtClean="0">
                <a:solidFill>
                  <a:schemeClr val="tx1"/>
                </a:solidFill>
              </a:rPr>
              <a:t>13</a:t>
            </a:r>
            <a:r>
              <a:rPr lang="zh-CN" altLang="en-US" sz="2000" dirty="0" smtClean="0">
                <a:solidFill>
                  <a:schemeClr val="tx1"/>
                </a:solidFill>
              </a:rPr>
              <a:t>个</a:t>
            </a:r>
            <a:r>
              <a:rPr lang="zh-CN" altLang="en-US" sz="2000" dirty="0">
                <a:solidFill>
                  <a:schemeClr val="tx1"/>
                </a:solidFill>
              </a:rPr>
              <a:t>，保存所有顶级域名服务器的域名和</a:t>
            </a:r>
            <a:r>
              <a:rPr lang="en-US" altLang="zh-CN" sz="2000" dirty="0">
                <a:solidFill>
                  <a:schemeClr val="tx1"/>
                </a:solidFill>
              </a:rPr>
              <a:t>IP</a:t>
            </a:r>
            <a:r>
              <a:rPr lang="zh-CN" altLang="en-US" sz="2000" dirty="0">
                <a:solidFill>
                  <a:schemeClr val="tx1"/>
                </a:solidFill>
              </a:rPr>
              <a:t>地址。</a:t>
            </a:r>
          </a:p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</a:rPr>
              <a:t>2</a:t>
            </a:r>
            <a:r>
              <a:rPr lang="zh-CN" altLang="en-US" sz="2000" dirty="0">
                <a:solidFill>
                  <a:schemeClr val="tx1"/>
                </a:solidFill>
              </a:rPr>
              <a:t>）顶级域名服务器</a:t>
            </a:r>
            <a:r>
              <a:rPr lang="zh-CN" altLang="en-US" sz="2000" dirty="0"/>
              <a:t>：负责管理在该顶级域名服务器注册的所有二级</a:t>
            </a:r>
            <a:r>
              <a:rPr lang="zh-CN" altLang="en-US" sz="2000" dirty="0" smtClean="0"/>
              <a:t>域名</a:t>
            </a:r>
            <a:r>
              <a:rPr lang="zh-CN" altLang="en-US" sz="2000" dirty="0" smtClean="0">
                <a:solidFill>
                  <a:schemeClr val="tx1"/>
                </a:solidFill>
              </a:rPr>
              <a:t>。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fontAlgn="auto">
              <a:lnSpc>
                <a:spcPct val="200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</a:rPr>
              <a:t>3</a:t>
            </a:r>
            <a:r>
              <a:rPr lang="zh-CN" altLang="en-US" sz="2000" dirty="0">
                <a:solidFill>
                  <a:schemeClr val="tx1"/>
                </a:solidFill>
              </a:rPr>
              <a:t>）权威域名服务器：负责一个区的域名服务器，保存该区中的所有</a:t>
            </a:r>
            <a:r>
              <a:rPr lang="zh-CN" altLang="en-US" sz="2000" dirty="0" smtClean="0">
                <a:solidFill>
                  <a:srgbClr val="FF0000"/>
                </a:solidFill>
              </a:rPr>
              <a:t>主机的域名</a:t>
            </a:r>
            <a:r>
              <a:rPr lang="zh-CN" altLang="en-US" sz="2000" dirty="0">
                <a:solidFill>
                  <a:srgbClr val="FF0000"/>
                </a:solidFill>
              </a:rPr>
              <a:t>和</a:t>
            </a:r>
            <a:r>
              <a:rPr lang="en-US" altLang="zh-CN" sz="2000" dirty="0">
                <a:solidFill>
                  <a:srgbClr val="FF0000"/>
                </a:solidFill>
              </a:rPr>
              <a:t>IP</a:t>
            </a:r>
            <a:r>
              <a:rPr lang="zh-CN" altLang="en-US" sz="2000" dirty="0" smtClean="0">
                <a:solidFill>
                  <a:srgbClr val="FF0000"/>
                </a:solidFill>
              </a:rPr>
              <a:t>地址的映射。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99475" y="1050925"/>
            <a:ext cx="2940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</a:t>
            </a:r>
            <a:r>
              <a:rPr lang="zh-CN" altLang="en-US"/>
              <a:t>域名系统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9531985" y="-267335"/>
            <a:ext cx="428244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7" name="左大括号 16"/>
          <p:cNvSpPr/>
          <p:nvPr/>
        </p:nvSpPr>
        <p:spPr>
          <a:xfrm>
            <a:off x="10337165" y="478155"/>
            <a:ext cx="76200" cy="151384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0396220" y="26670"/>
            <a:ext cx="246253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域名系统</a:t>
            </a: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层次化域名空间</a:t>
            </a: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accent6"/>
                </a:solidFill>
              </a:rPr>
              <a:t>域名服务器</a:t>
            </a: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>域名解析过程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97245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52780" y="752475"/>
            <a:ext cx="333883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/>
            <a:r>
              <a:rPr lang="en-US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2.3</a:t>
            </a:r>
            <a:r>
              <a:rPr lang="zh-CN" altLang="en-US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域名系统（</a:t>
            </a:r>
            <a:r>
              <a:rPr lang="en-US" altLang="zh-CN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DNS</a:t>
            </a:r>
            <a:r>
              <a:rPr lang="zh-CN" altLang="en-US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）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692150" y="1503680"/>
            <a:ext cx="3846830" cy="1157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2.3.2 </a:t>
            </a:r>
            <a:r>
              <a:rPr lang="zh-CN" altLang="en-US" sz="2400"/>
              <a:t>域名服务器</a:t>
            </a:r>
          </a:p>
          <a:p>
            <a:endParaRPr lang="zh-CN" altLang="en-US" sz="2400"/>
          </a:p>
          <a:p>
            <a:endParaRPr lang="zh-CN" altLang="en-US" sz="2130"/>
          </a:p>
        </p:txBody>
      </p:sp>
      <p:sp>
        <p:nvSpPr>
          <p:cNvPr id="8" name="文本框 7"/>
          <p:cNvSpPr txBox="1"/>
          <p:nvPr/>
        </p:nvSpPr>
        <p:spPr>
          <a:xfrm>
            <a:off x="5321935" y="2071370"/>
            <a:ext cx="10140315" cy="746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125">
              <a:solidFill>
                <a:schemeClr val="accent6"/>
              </a:solidFill>
            </a:endParaRPr>
          </a:p>
          <a:p>
            <a:endParaRPr lang="zh-CN" altLang="en-US" sz="2130">
              <a:solidFill>
                <a:schemeClr val="accent6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004560" y="781050"/>
            <a:ext cx="2940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          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654040" y="763905"/>
            <a:ext cx="2940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          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797040" y="1043940"/>
            <a:ext cx="2940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          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47896" y="2310787"/>
            <a:ext cx="110807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</a:rPr>
              <a:t>1</a:t>
            </a:r>
            <a:r>
              <a:rPr lang="zh-CN" altLang="en-US" sz="2000" dirty="0">
                <a:solidFill>
                  <a:schemeClr val="tx1"/>
                </a:solidFill>
              </a:rPr>
              <a:t>）根域名服务器：根域名服务器是</a:t>
            </a:r>
            <a:r>
              <a:rPr lang="zh-CN" altLang="en-US" sz="2000" dirty="0">
                <a:solidFill>
                  <a:schemeClr val="accent6"/>
                </a:solidFill>
              </a:rPr>
              <a:t>最重要</a:t>
            </a:r>
            <a:r>
              <a:rPr lang="zh-CN" altLang="en-US" sz="2000" dirty="0">
                <a:solidFill>
                  <a:schemeClr val="tx1"/>
                </a:solidFill>
              </a:rPr>
              <a:t>的服务器，全球</a:t>
            </a:r>
            <a:r>
              <a:rPr lang="zh-CN" altLang="en-US" sz="2000" dirty="0" smtClean="0">
                <a:solidFill>
                  <a:schemeClr val="tx1"/>
                </a:solidFill>
              </a:rPr>
              <a:t>有</a:t>
            </a:r>
            <a:r>
              <a:rPr lang="en-US" altLang="zh-CN" sz="2000" dirty="0" smtClean="0">
                <a:solidFill>
                  <a:schemeClr val="tx1"/>
                </a:solidFill>
              </a:rPr>
              <a:t>13</a:t>
            </a:r>
            <a:r>
              <a:rPr lang="zh-CN" altLang="en-US" sz="2000" dirty="0" smtClean="0">
                <a:solidFill>
                  <a:schemeClr val="tx1"/>
                </a:solidFill>
              </a:rPr>
              <a:t>个</a:t>
            </a:r>
            <a:r>
              <a:rPr lang="zh-CN" altLang="en-US" sz="2000" dirty="0">
                <a:solidFill>
                  <a:schemeClr val="tx1"/>
                </a:solidFill>
              </a:rPr>
              <a:t>，保存所有顶级域名服务器的域名和</a:t>
            </a:r>
            <a:r>
              <a:rPr lang="en-US" altLang="zh-CN" sz="2000" dirty="0">
                <a:solidFill>
                  <a:schemeClr val="tx1"/>
                </a:solidFill>
              </a:rPr>
              <a:t>IP</a:t>
            </a:r>
            <a:r>
              <a:rPr lang="zh-CN" altLang="en-US" sz="2000" dirty="0">
                <a:solidFill>
                  <a:schemeClr val="tx1"/>
                </a:solidFill>
              </a:rPr>
              <a:t>地址。</a:t>
            </a:r>
          </a:p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</a:rPr>
              <a:t>2</a:t>
            </a:r>
            <a:r>
              <a:rPr lang="zh-CN" altLang="en-US" sz="2000" dirty="0">
                <a:solidFill>
                  <a:schemeClr val="tx1"/>
                </a:solidFill>
              </a:rPr>
              <a:t>）顶级域名服务器</a:t>
            </a:r>
            <a:r>
              <a:rPr lang="zh-CN" altLang="en-US" sz="2000" dirty="0"/>
              <a:t>：负责管理在该顶级域名服务器注册的所有二级</a:t>
            </a:r>
            <a:r>
              <a:rPr lang="zh-CN" altLang="en-US" sz="2000" dirty="0" smtClean="0"/>
              <a:t>域名</a:t>
            </a:r>
            <a:r>
              <a:rPr lang="zh-CN" altLang="en-US" sz="2000" dirty="0" smtClean="0">
                <a:solidFill>
                  <a:schemeClr val="tx1"/>
                </a:solidFill>
              </a:rPr>
              <a:t>。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fontAlgn="auto">
              <a:lnSpc>
                <a:spcPct val="200000"/>
              </a:lnSpc>
            </a:pPr>
            <a:r>
              <a:rPr lang="zh-CN" altLang="en-US" sz="2000" dirty="0"/>
              <a:t>（</a:t>
            </a:r>
            <a:r>
              <a:rPr lang="en-US" altLang="zh-CN" sz="2000" dirty="0"/>
              <a:t>3</a:t>
            </a:r>
            <a:r>
              <a:rPr lang="zh-CN" altLang="en-US" sz="2000" dirty="0"/>
              <a:t>）权威域名服务器：负责一个区的域名服务器，保存该区中的所有</a:t>
            </a:r>
            <a:r>
              <a:rPr lang="zh-CN" altLang="en-US" sz="2000" dirty="0">
                <a:solidFill>
                  <a:srgbClr val="FF0000"/>
                </a:solidFill>
              </a:rPr>
              <a:t>主机的域名和</a:t>
            </a:r>
            <a:r>
              <a:rPr lang="en-US" altLang="zh-CN" sz="2000" dirty="0">
                <a:solidFill>
                  <a:srgbClr val="FF0000"/>
                </a:solidFill>
              </a:rPr>
              <a:t>IP</a:t>
            </a:r>
            <a:r>
              <a:rPr lang="zh-CN" altLang="en-US" sz="2000" dirty="0">
                <a:solidFill>
                  <a:srgbClr val="FF0000"/>
                </a:solidFill>
              </a:rPr>
              <a:t>地址的映射。</a:t>
            </a:r>
          </a:p>
          <a:p>
            <a:pPr fontAlgn="auto">
              <a:lnSpc>
                <a:spcPct val="200000"/>
              </a:lnSpc>
            </a:pPr>
            <a:r>
              <a:rPr lang="zh-CN" altLang="en-US" sz="2000" dirty="0" smtClean="0">
                <a:solidFill>
                  <a:schemeClr val="tx1"/>
                </a:solidFill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</a:rPr>
              <a:t>4</a:t>
            </a:r>
            <a:r>
              <a:rPr lang="zh-CN" altLang="en-US" sz="2000" dirty="0">
                <a:solidFill>
                  <a:schemeClr val="tx1"/>
                </a:solidFill>
              </a:rPr>
              <a:t>）中间域名服务器：不是以上三种的域名服务器。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499475" y="1050925"/>
            <a:ext cx="2940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</a:t>
            </a:r>
            <a:r>
              <a:rPr lang="zh-CN" altLang="en-US"/>
              <a:t>域名系统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9531985" y="-267335"/>
            <a:ext cx="428244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7" name="左大括号 16"/>
          <p:cNvSpPr/>
          <p:nvPr/>
        </p:nvSpPr>
        <p:spPr>
          <a:xfrm>
            <a:off x="10337165" y="478155"/>
            <a:ext cx="76200" cy="151384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0396220" y="26670"/>
            <a:ext cx="246253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域名系统</a:t>
            </a: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层次化域名空间</a:t>
            </a: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accent6"/>
                </a:solidFill>
              </a:rPr>
              <a:t>域名服务器</a:t>
            </a: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>域名解析过程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183560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52780" y="752475"/>
            <a:ext cx="333883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/>
            <a:r>
              <a:rPr lang="en-US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2.3</a:t>
            </a:r>
            <a:r>
              <a:rPr lang="zh-CN" altLang="en-US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域名系统（</a:t>
            </a:r>
            <a:r>
              <a:rPr lang="en-US" altLang="zh-CN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DNS</a:t>
            </a:r>
            <a:r>
              <a:rPr lang="zh-CN" altLang="en-US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）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692150" y="1503680"/>
            <a:ext cx="3846830" cy="1157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2.3.2 </a:t>
            </a:r>
            <a:r>
              <a:rPr lang="zh-CN" altLang="en-US" sz="2400"/>
              <a:t>域名服务器</a:t>
            </a:r>
          </a:p>
          <a:p>
            <a:endParaRPr lang="zh-CN" altLang="en-US" sz="2400"/>
          </a:p>
          <a:p>
            <a:endParaRPr lang="zh-CN" altLang="en-US" sz="2130"/>
          </a:p>
        </p:txBody>
      </p:sp>
      <p:sp>
        <p:nvSpPr>
          <p:cNvPr id="8" name="文本框 7"/>
          <p:cNvSpPr txBox="1"/>
          <p:nvPr/>
        </p:nvSpPr>
        <p:spPr>
          <a:xfrm>
            <a:off x="5321935" y="2071370"/>
            <a:ext cx="10140315" cy="746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125">
              <a:solidFill>
                <a:schemeClr val="accent6"/>
              </a:solidFill>
            </a:endParaRPr>
          </a:p>
          <a:p>
            <a:endParaRPr lang="zh-CN" altLang="en-US" sz="2130">
              <a:solidFill>
                <a:schemeClr val="accent6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004560" y="781050"/>
            <a:ext cx="2940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          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654040" y="763905"/>
            <a:ext cx="2940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          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797040" y="1043940"/>
            <a:ext cx="2940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          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47896" y="2310787"/>
            <a:ext cx="110807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</a:rPr>
              <a:t>1</a:t>
            </a:r>
            <a:r>
              <a:rPr lang="zh-CN" altLang="en-US" sz="2000" dirty="0">
                <a:solidFill>
                  <a:schemeClr val="tx1"/>
                </a:solidFill>
              </a:rPr>
              <a:t>）根域名服务器：根域名服务器是</a:t>
            </a:r>
            <a:r>
              <a:rPr lang="zh-CN" altLang="en-US" sz="2000" dirty="0">
                <a:solidFill>
                  <a:schemeClr val="accent6"/>
                </a:solidFill>
              </a:rPr>
              <a:t>最重要</a:t>
            </a:r>
            <a:r>
              <a:rPr lang="zh-CN" altLang="en-US" sz="2000" dirty="0">
                <a:solidFill>
                  <a:schemeClr val="tx1"/>
                </a:solidFill>
              </a:rPr>
              <a:t>的服务器，全球</a:t>
            </a:r>
            <a:r>
              <a:rPr lang="zh-CN" altLang="en-US" sz="2000" dirty="0" smtClean="0">
                <a:solidFill>
                  <a:schemeClr val="tx1"/>
                </a:solidFill>
              </a:rPr>
              <a:t>有</a:t>
            </a:r>
            <a:r>
              <a:rPr lang="en-US" altLang="zh-CN" sz="2000" dirty="0" smtClean="0">
                <a:solidFill>
                  <a:schemeClr val="tx1"/>
                </a:solidFill>
              </a:rPr>
              <a:t>13</a:t>
            </a:r>
            <a:r>
              <a:rPr lang="zh-CN" altLang="en-US" sz="2000" dirty="0" smtClean="0">
                <a:solidFill>
                  <a:schemeClr val="tx1"/>
                </a:solidFill>
              </a:rPr>
              <a:t>个</a:t>
            </a:r>
            <a:r>
              <a:rPr lang="zh-CN" altLang="en-US" sz="2000" dirty="0">
                <a:solidFill>
                  <a:schemeClr val="tx1"/>
                </a:solidFill>
              </a:rPr>
              <a:t>，保存所有顶级域名服务器的域名和</a:t>
            </a:r>
            <a:r>
              <a:rPr lang="en-US" altLang="zh-CN" sz="2000" dirty="0">
                <a:solidFill>
                  <a:schemeClr val="tx1"/>
                </a:solidFill>
              </a:rPr>
              <a:t>IP</a:t>
            </a:r>
            <a:r>
              <a:rPr lang="zh-CN" altLang="en-US" sz="2000" dirty="0">
                <a:solidFill>
                  <a:schemeClr val="tx1"/>
                </a:solidFill>
              </a:rPr>
              <a:t>地址。</a:t>
            </a:r>
          </a:p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</a:rPr>
              <a:t>2</a:t>
            </a:r>
            <a:r>
              <a:rPr lang="zh-CN" altLang="en-US" sz="2000" dirty="0">
                <a:solidFill>
                  <a:schemeClr val="tx1"/>
                </a:solidFill>
              </a:rPr>
              <a:t>）顶级域名服务器</a:t>
            </a:r>
            <a:r>
              <a:rPr lang="zh-CN" altLang="en-US" sz="2000" dirty="0"/>
              <a:t>：负责管理在该顶级域名服务器注册的所有二级</a:t>
            </a:r>
            <a:r>
              <a:rPr lang="zh-CN" altLang="en-US" sz="2000" dirty="0" smtClean="0"/>
              <a:t>域名</a:t>
            </a:r>
            <a:r>
              <a:rPr lang="zh-CN" altLang="en-US" sz="2000" dirty="0" smtClean="0">
                <a:solidFill>
                  <a:schemeClr val="tx1"/>
                </a:solidFill>
              </a:rPr>
              <a:t>。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fontAlgn="auto">
              <a:lnSpc>
                <a:spcPct val="200000"/>
              </a:lnSpc>
            </a:pPr>
            <a:r>
              <a:rPr lang="zh-CN" altLang="en-US" sz="2000" dirty="0"/>
              <a:t>（</a:t>
            </a:r>
            <a:r>
              <a:rPr lang="en-US" altLang="zh-CN" sz="2000" dirty="0"/>
              <a:t>3</a:t>
            </a:r>
            <a:r>
              <a:rPr lang="zh-CN" altLang="en-US" sz="2000" dirty="0"/>
              <a:t>）权威域名服务器：负责一个区的域名服务器，保存该区中的所有</a:t>
            </a:r>
            <a:r>
              <a:rPr lang="zh-CN" altLang="en-US" sz="2000" dirty="0">
                <a:solidFill>
                  <a:srgbClr val="FF0000"/>
                </a:solidFill>
              </a:rPr>
              <a:t>主机的域名和</a:t>
            </a:r>
            <a:r>
              <a:rPr lang="en-US" altLang="zh-CN" sz="2000" dirty="0">
                <a:solidFill>
                  <a:srgbClr val="FF0000"/>
                </a:solidFill>
              </a:rPr>
              <a:t>IP</a:t>
            </a:r>
            <a:r>
              <a:rPr lang="zh-CN" altLang="en-US" sz="2000" dirty="0">
                <a:solidFill>
                  <a:srgbClr val="FF0000"/>
                </a:solidFill>
              </a:rPr>
              <a:t>地址的映射。</a:t>
            </a:r>
          </a:p>
          <a:p>
            <a:pPr fontAlgn="auto">
              <a:lnSpc>
                <a:spcPct val="200000"/>
              </a:lnSpc>
            </a:pPr>
            <a:r>
              <a:rPr lang="zh-CN" altLang="en-US" sz="2000" dirty="0" smtClean="0">
                <a:solidFill>
                  <a:schemeClr val="tx1"/>
                </a:solidFill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</a:rPr>
              <a:t>4</a:t>
            </a:r>
            <a:r>
              <a:rPr lang="zh-CN" altLang="en-US" sz="2000" dirty="0">
                <a:solidFill>
                  <a:schemeClr val="tx1"/>
                </a:solidFill>
              </a:rPr>
              <a:t>）中间域名服务器：不是以上三种的域名服务器。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864770" y="5720303"/>
            <a:ext cx="7841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本地域名服务器：是主机进行域名查询时</a:t>
            </a:r>
            <a:r>
              <a:rPr lang="zh-CN" altLang="en-US" sz="2000" dirty="0">
                <a:solidFill>
                  <a:srgbClr val="FF0000"/>
                </a:solidFill>
              </a:rPr>
              <a:t>首先</a:t>
            </a:r>
            <a:r>
              <a:rPr lang="zh-CN" altLang="en-US" sz="2000" dirty="0"/>
              <a:t>被查询的域名</a:t>
            </a:r>
            <a:r>
              <a:rPr lang="zh-CN" altLang="en-US" sz="2000" dirty="0" smtClean="0"/>
              <a:t>服务器。</a:t>
            </a:r>
            <a:endParaRPr lang="zh-CN" altLang="en-US" sz="2000" dirty="0"/>
          </a:p>
        </p:txBody>
      </p:sp>
      <p:sp>
        <p:nvSpPr>
          <p:cNvPr id="2" name="文本框 1"/>
          <p:cNvSpPr txBox="1"/>
          <p:nvPr/>
        </p:nvSpPr>
        <p:spPr>
          <a:xfrm>
            <a:off x="8499475" y="1050925"/>
            <a:ext cx="2940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</a:t>
            </a:r>
            <a:r>
              <a:rPr lang="zh-CN" altLang="en-US"/>
              <a:t>域名系统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9531985" y="-267335"/>
            <a:ext cx="428244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7" name="左大括号 16"/>
          <p:cNvSpPr/>
          <p:nvPr/>
        </p:nvSpPr>
        <p:spPr>
          <a:xfrm>
            <a:off x="10337165" y="478155"/>
            <a:ext cx="76200" cy="151384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0396220" y="26670"/>
            <a:ext cx="246253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域名系统</a:t>
            </a: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层次化域名空间</a:t>
            </a: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accent6"/>
                </a:solidFill>
              </a:rPr>
              <a:t>域名服务器</a:t>
            </a: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>域名解析过程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3502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321935" y="2071370"/>
            <a:ext cx="10140315" cy="746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125">
              <a:solidFill>
                <a:schemeClr val="accent6"/>
              </a:solidFill>
            </a:endParaRPr>
          </a:p>
          <a:p>
            <a:endParaRPr lang="zh-CN" altLang="en-US" sz="2130">
              <a:solidFill>
                <a:schemeClr val="accent6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531985" y="-267335"/>
            <a:ext cx="428244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6" y="158750"/>
            <a:ext cx="11106879" cy="619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2890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321935" y="2071370"/>
            <a:ext cx="10140315" cy="746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125">
              <a:solidFill>
                <a:schemeClr val="accent6"/>
              </a:solidFill>
            </a:endParaRPr>
          </a:p>
          <a:p>
            <a:endParaRPr lang="zh-CN" altLang="en-US" sz="2130">
              <a:solidFill>
                <a:schemeClr val="accent6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531985" y="-267335"/>
            <a:ext cx="428244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165100"/>
            <a:ext cx="11614132" cy="646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811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321935" y="2071370"/>
            <a:ext cx="10140315" cy="746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125">
              <a:solidFill>
                <a:schemeClr val="accent6"/>
              </a:solidFill>
            </a:endParaRPr>
          </a:p>
          <a:p>
            <a:endParaRPr lang="zh-CN" altLang="en-US" sz="2130">
              <a:solidFill>
                <a:schemeClr val="accent6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531985" y="-267335"/>
            <a:ext cx="428244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49" y="200977"/>
            <a:ext cx="11706226" cy="646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7169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321935" y="2071370"/>
            <a:ext cx="10140315" cy="746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125">
              <a:solidFill>
                <a:schemeClr val="accent6"/>
              </a:solidFill>
            </a:endParaRPr>
          </a:p>
          <a:p>
            <a:endParaRPr lang="zh-CN" altLang="en-US" sz="2130">
              <a:solidFill>
                <a:schemeClr val="accent6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531985" y="-267335"/>
            <a:ext cx="428244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38" y="100012"/>
            <a:ext cx="11733578" cy="641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821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10113820" y="320142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应用层</a:t>
            </a:r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10113820" y="1180488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表示层</a:t>
            </a:r>
            <a:endParaRPr kumimoji="1" lang="zh-CN" altLang="en-US" dirty="0"/>
          </a:p>
        </p:txBody>
      </p:sp>
      <p:sp>
        <p:nvSpPr>
          <p:cNvPr id="11" name="上下箭头 10"/>
          <p:cNvSpPr/>
          <p:nvPr/>
        </p:nvSpPr>
        <p:spPr>
          <a:xfrm>
            <a:off x="10728175" y="717538"/>
            <a:ext cx="234320" cy="494544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10113820" y="2159751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会话层</a:t>
            </a:r>
            <a:endParaRPr kumimoji="1" lang="zh-CN" altLang="en-US" dirty="0"/>
          </a:p>
        </p:txBody>
      </p:sp>
      <p:sp>
        <p:nvSpPr>
          <p:cNvPr id="23" name="上下箭头 22"/>
          <p:cNvSpPr/>
          <p:nvPr/>
        </p:nvSpPr>
        <p:spPr>
          <a:xfrm>
            <a:off x="10732725" y="1628851"/>
            <a:ext cx="266092" cy="484492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10113820" y="3166421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传输层</a:t>
            </a:r>
            <a:endParaRPr kumimoji="1" lang="zh-CN" altLang="en-US" dirty="0"/>
          </a:p>
        </p:txBody>
      </p:sp>
      <p:sp>
        <p:nvSpPr>
          <p:cNvPr id="29" name="圆角矩形 28"/>
          <p:cNvSpPr/>
          <p:nvPr/>
        </p:nvSpPr>
        <p:spPr>
          <a:xfrm>
            <a:off x="10150833" y="4178799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网络层</a:t>
            </a:r>
            <a:endParaRPr kumimoji="1" lang="zh-CN" altLang="en-US" dirty="0"/>
          </a:p>
        </p:txBody>
      </p:sp>
      <p:sp>
        <p:nvSpPr>
          <p:cNvPr id="30" name="圆角矩形 29"/>
          <p:cNvSpPr/>
          <p:nvPr/>
        </p:nvSpPr>
        <p:spPr>
          <a:xfrm>
            <a:off x="10150833" y="5191853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数据链路层</a:t>
            </a:r>
            <a:endParaRPr kumimoji="1" lang="zh-CN" altLang="en-US" dirty="0"/>
          </a:p>
        </p:txBody>
      </p:sp>
      <p:sp>
        <p:nvSpPr>
          <p:cNvPr id="31" name="圆角矩形 30"/>
          <p:cNvSpPr/>
          <p:nvPr/>
        </p:nvSpPr>
        <p:spPr>
          <a:xfrm>
            <a:off x="10150833" y="6159181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物理层</a:t>
            </a:r>
            <a:endParaRPr kumimoji="1" lang="zh-CN" altLang="en-US" dirty="0"/>
          </a:p>
        </p:txBody>
      </p:sp>
      <p:sp>
        <p:nvSpPr>
          <p:cNvPr id="32" name="上下箭头 31"/>
          <p:cNvSpPr/>
          <p:nvPr/>
        </p:nvSpPr>
        <p:spPr>
          <a:xfrm>
            <a:off x="10732725" y="2629137"/>
            <a:ext cx="266092" cy="494544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上下箭头 32"/>
          <p:cNvSpPr/>
          <p:nvPr/>
        </p:nvSpPr>
        <p:spPr>
          <a:xfrm>
            <a:off x="10744304" y="3635468"/>
            <a:ext cx="250207" cy="494819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上下箭头 33"/>
          <p:cNvSpPr/>
          <p:nvPr/>
        </p:nvSpPr>
        <p:spPr>
          <a:xfrm>
            <a:off x="10732723" y="4642137"/>
            <a:ext cx="266093" cy="486037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上下箭头 34"/>
          <p:cNvSpPr/>
          <p:nvPr/>
        </p:nvSpPr>
        <p:spPr>
          <a:xfrm>
            <a:off x="10728175" y="5661239"/>
            <a:ext cx="272334" cy="462466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461492" y="3096581"/>
            <a:ext cx="2036724" cy="1338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/>
              <a:t>老板：把这封信送给河北的珂卉。很</a:t>
            </a:r>
            <a:r>
              <a:rPr kumimoji="1" lang="zh-CN" altLang="en-US" smtClean="0"/>
              <a:t>着急，快点送。</a:t>
            </a:r>
            <a:endParaRPr kumimoji="1"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3436031" y="350920"/>
            <a:ext cx="383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微信、</a:t>
            </a:r>
            <a:r>
              <a:rPr kumimoji="1" lang="en-US" altLang="zh-CN" dirty="0"/>
              <a:t>QQ</a:t>
            </a:r>
            <a:r>
              <a:rPr kumimoji="1" lang="zh-CN" altLang="en-US"/>
              <a:t>、电子邮件等</a:t>
            </a:r>
            <a:endParaRPr kumimoji="1"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>
            <a:off x="3436029" y="1211519"/>
            <a:ext cx="601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翻译</a:t>
            </a:r>
            <a:endParaRPr kumimoji="1"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3436029" y="2113343"/>
            <a:ext cx="601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确认对方可以通话</a:t>
            </a:r>
            <a:endParaRPr kumimoji="1"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3436028" y="3123681"/>
            <a:ext cx="601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控制速度，数据分组。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436027" y="4178799"/>
            <a:ext cx="601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秘书</a:t>
            </a:r>
            <a:r>
              <a:rPr kumimoji="1" lang="en-US" altLang="zh-CN" dirty="0" smtClean="0"/>
              <a:t>5</a:t>
            </a:r>
            <a:r>
              <a:rPr kumimoji="1" lang="zh-CN" altLang="en-US" dirty="0" smtClean="0"/>
              <a:t>：我给每个小组加上我们的地址，和对方的地址。</a:t>
            </a:r>
            <a:endParaRPr kumimoji="1"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3436027" y="5189137"/>
            <a:ext cx="601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秘书</a:t>
            </a:r>
            <a:r>
              <a:rPr kumimoji="1" lang="en-US" altLang="zh-CN" dirty="0" smtClean="0"/>
              <a:t>6</a:t>
            </a:r>
            <a:r>
              <a:rPr kumimoji="1" lang="zh-CN" altLang="en-US" dirty="0" smtClean="0"/>
              <a:t>：我给每个小组加上我们的</a:t>
            </a:r>
            <a:r>
              <a:rPr kumimoji="1" lang="en-US" altLang="zh-CN" dirty="0" smtClean="0"/>
              <a:t>ID</a:t>
            </a:r>
            <a:r>
              <a:rPr kumimoji="1" lang="zh-CN" altLang="en-US" dirty="0" smtClean="0"/>
              <a:t>和对方的</a:t>
            </a:r>
            <a:r>
              <a:rPr kumimoji="1" lang="en-US" altLang="zh-CN" dirty="0" smtClean="0"/>
              <a:t>ID</a:t>
            </a:r>
            <a:r>
              <a:rPr kumimoji="1" lang="zh-CN" altLang="en-US" dirty="0" smtClean="0"/>
              <a:t>。</a:t>
            </a:r>
            <a:endParaRPr kumimoji="1" lang="zh-CN" altLang="en-US" dirty="0"/>
          </a:p>
        </p:txBody>
      </p:sp>
      <p:sp>
        <p:nvSpPr>
          <p:cNvPr id="46" name="文本框 45"/>
          <p:cNvSpPr txBox="1"/>
          <p:nvPr/>
        </p:nvSpPr>
        <p:spPr>
          <a:xfrm>
            <a:off x="3436027" y="6040188"/>
            <a:ext cx="601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秘书</a:t>
            </a:r>
            <a:r>
              <a:rPr kumimoji="1" lang="en-US" altLang="zh-CN" dirty="0" smtClean="0"/>
              <a:t>7</a:t>
            </a:r>
            <a:r>
              <a:rPr kumimoji="1" lang="zh-CN" altLang="en-US" dirty="0" smtClean="0"/>
              <a:t>：信很急，所以用飞机吧。</a:t>
            </a:r>
            <a:endParaRPr kumimoji="1" lang="zh-CN" altLang="en-US" dirty="0"/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2"/>
          <a:srcRect l="34445" r="4767"/>
          <a:stretch/>
        </p:blipFill>
        <p:spPr>
          <a:xfrm>
            <a:off x="807504" y="1628851"/>
            <a:ext cx="1344699" cy="1245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矩形 23"/>
          <p:cNvSpPr/>
          <p:nvPr/>
        </p:nvSpPr>
        <p:spPr>
          <a:xfrm>
            <a:off x="199911" y="160016"/>
            <a:ext cx="23180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altLang="zh-CN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1.5.2.1OSI</a:t>
            </a:r>
            <a:r>
              <a:rPr lang="zh-CN" altLang="sk-SK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参考</a:t>
            </a:r>
            <a:r>
              <a:rPr lang="zh-CN" altLang="sk-SK" sz="1200" dirty="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模型</a:t>
            </a:r>
            <a:endParaRPr lang="zh-CN" altLang="sk-SK" sz="12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347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321935" y="2071370"/>
            <a:ext cx="10140315" cy="746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125">
              <a:solidFill>
                <a:schemeClr val="accent6"/>
              </a:solidFill>
            </a:endParaRPr>
          </a:p>
          <a:p>
            <a:endParaRPr lang="zh-CN" altLang="en-US" sz="2130">
              <a:solidFill>
                <a:schemeClr val="accent6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531985" y="-267335"/>
            <a:ext cx="428244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87" y="-1"/>
            <a:ext cx="11793106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2172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321935" y="2071370"/>
            <a:ext cx="10140315" cy="746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125">
              <a:solidFill>
                <a:schemeClr val="accent6"/>
              </a:solidFill>
            </a:endParaRPr>
          </a:p>
          <a:p>
            <a:endParaRPr lang="zh-CN" altLang="en-US" sz="2130">
              <a:solidFill>
                <a:schemeClr val="accent6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531985" y="-267335"/>
            <a:ext cx="428244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49" y="128587"/>
            <a:ext cx="11833675" cy="658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85205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321935" y="2071370"/>
            <a:ext cx="10140315" cy="746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125">
              <a:solidFill>
                <a:schemeClr val="accent6"/>
              </a:solidFill>
            </a:endParaRPr>
          </a:p>
          <a:p>
            <a:endParaRPr lang="zh-CN" altLang="en-US" sz="2130">
              <a:solidFill>
                <a:schemeClr val="accent6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531985" y="-267335"/>
            <a:ext cx="428244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9" y="0"/>
            <a:ext cx="11872913" cy="671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94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321935" y="2071370"/>
            <a:ext cx="10140315" cy="746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125">
              <a:solidFill>
                <a:schemeClr val="accent6"/>
              </a:solidFill>
            </a:endParaRPr>
          </a:p>
          <a:p>
            <a:endParaRPr lang="zh-CN" altLang="en-US" sz="2130">
              <a:solidFill>
                <a:schemeClr val="accent6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531985" y="-267335"/>
            <a:ext cx="428244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3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210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321935" y="2071370"/>
            <a:ext cx="10140315" cy="746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125">
              <a:solidFill>
                <a:schemeClr val="accent6"/>
              </a:solidFill>
            </a:endParaRPr>
          </a:p>
          <a:p>
            <a:endParaRPr lang="zh-CN" altLang="en-US" sz="2130">
              <a:solidFill>
                <a:schemeClr val="accent6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531985" y="-267335"/>
            <a:ext cx="428244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304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4957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321935" y="2071370"/>
            <a:ext cx="10140315" cy="746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125">
              <a:solidFill>
                <a:schemeClr val="accent6"/>
              </a:solidFill>
            </a:endParaRPr>
          </a:p>
          <a:p>
            <a:endParaRPr lang="zh-CN" altLang="en-US" sz="2130">
              <a:solidFill>
                <a:schemeClr val="accent6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531985" y="-267335"/>
            <a:ext cx="428244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556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825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52780" y="752475"/>
            <a:ext cx="333883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/>
            <a:r>
              <a:rPr lang="en-US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2.3</a:t>
            </a:r>
            <a:r>
              <a:rPr lang="zh-CN" altLang="en-US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域名系统（</a:t>
            </a:r>
            <a:r>
              <a:rPr lang="en-US" altLang="zh-CN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DNS</a:t>
            </a:r>
            <a:r>
              <a:rPr lang="zh-CN" altLang="en-US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）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692150" y="1503680"/>
            <a:ext cx="3846830" cy="788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2.3.</a:t>
            </a:r>
            <a:r>
              <a:rPr lang="en-US" sz="2400"/>
              <a:t>3 </a:t>
            </a:r>
            <a:r>
              <a:rPr lang="zh-CN" altLang="en-US" sz="2400"/>
              <a:t>域名解析过程</a:t>
            </a:r>
          </a:p>
          <a:p>
            <a:endParaRPr lang="zh-CN" altLang="en-US" sz="2130"/>
          </a:p>
        </p:txBody>
      </p:sp>
      <p:sp>
        <p:nvSpPr>
          <p:cNvPr id="8" name="文本框 7"/>
          <p:cNvSpPr txBox="1"/>
          <p:nvPr/>
        </p:nvSpPr>
        <p:spPr>
          <a:xfrm>
            <a:off x="5321935" y="2071370"/>
            <a:ext cx="10140315" cy="746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125">
              <a:solidFill>
                <a:schemeClr val="accent6"/>
              </a:solidFill>
            </a:endParaRPr>
          </a:p>
          <a:p>
            <a:endParaRPr lang="zh-CN" altLang="en-US" sz="2130">
              <a:solidFill>
                <a:schemeClr val="accent6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004560" y="781050"/>
            <a:ext cx="2940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          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654040" y="763905"/>
            <a:ext cx="2940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          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797040" y="1043940"/>
            <a:ext cx="2940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          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499475" y="1050925"/>
            <a:ext cx="2940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</a:t>
            </a:r>
            <a:r>
              <a:rPr lang="zh-CN" altLang="en-US"/>
              <a:t>域名系统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9531985" y="-267335"/>
            <a:ext cx="428244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7" name="左大括号 16"/>
          <p:cNvSpPr/>
          <p:nvPr/>
        </p:nvSpPr>
        <p:spPr>
          <a:xfrm>
            <a:off x="10337165" y="478155"/>
            <a:ext cx="76200" cy="151384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0396220" y="26670"/>
            <a:ext cx="246253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域名系统</a:t>
            </a: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层次化域名空间</a:t>
            </a: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accent6"/>
                </a:solidFill>
              </a:rPr>
              <a:t>域名服务器</a:t>
            </a: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>域名解析过程</a:t>
            </a:r>
          </a:p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0" y="-14605"/>
            <a:ext cx="21259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ym typeface="+mn-ea"/>
              </a:rPr>
              <a:t>2.3.</a:t>
            </a:r>
            <a:r>
              <a:rPr lang="en-US">
                <a:sym typeface="+mn-ea"/>
              </a:rPr>
              <a:t>3 </a:t>
            </a:r>
            <a:r>
              <a:rPr lang="zh-CN" altLang="en-US">
                <a:sym typeface="+mn-ea"/>
              </a:rPr>
              <a:t>域名解析过程</a:t>
            </a:r>
          </a:p>
        </p:txBody>
      </p:sp>
      <p:sp>
        <p:nvSpPr>
          <p:cNvPr id="4" name="矩形 3"/>
          <p:cNvSpPr/>
          <p:nvPr/>
        </p:nvSpPr>
        <p:spPr>
          <a:xfrm>
            <a:off x="3720189" y="3244334"/>
            <a:ext cx="62728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+mn-ea"/>
              </a:rPr>
              <a:t>当别人向你问路，而你不知道时，会怎么做</a:t>
            </a:r>
            <a:r>
              <a:rPr lang="en-US" altLang="zh-CN" sz="2400" dirty="0">
                <a:latin typeface="+mn-ea"/>
              </a:rPr>
              <a:t>? </a:t>
            </a:r>
            <a:endParaRPr lang="zh-CN" altLang="en-US" sz="2400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4827188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52780" y="752475"/>
            <a:ext cx="333883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/>
            <a:r>
              <a:rPr lang="en-US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2.3</a:t>
            </a:r>
            <a:r>
              <a:rPr lang="zh-CN" altLang="en-US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域名系统（</a:t>
            </a:r>
            <a:r>
              <a:rPr lang="en-US" altLang="zh-CN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DNS</a:t>
            </a:r>
            <a:r>
              <a:rPr lang="zh-CN" altLang="en-US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）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692150" y="1503680"/>
            <a:ext cx="3846830" cy="788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2.3.</a:t>
            </a:r>
            <a:r>
              <a:rPr lang="en-US" sz="2400"/>
              <a:t>3 </a:t>
            </a:r>
            <a:r>
              <a:rPr lang="zh-CN" altLang="en-US" sz="2400"/>
              <a:t>域名解析过程</a:t>
            </a:r>
          </a:p>
          <a:p>
            <a:endParaRPr lang="zh-CN" altLang="en-US" sz="2130"/>
          </a:p>
        </p:txBody>
      </p:sp>
      <p:sp>
        <p:nvSpPr>
          <p:cNvPr id="8" name="文本框 7"/>
          <p:cNvSpPr txBox="1"/>
          <p:nvPr/>
        </p:nvSpPr>
        <p:spPr>
          <a:xfrm>
            <a:off x="5321935" y="2071370"/>
            <a:ext cx="10140315" cy="746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125">
              <a:solidFill>
                <a:schemeClr val="accent6"/>
              </a:solidFill>
            </a:endParaRPr>
          </a:p>
          <a:p>
            <a:endParaRPr lang="zh-CN" altLang="en-US" sz="2130">
              <a:solidFill>
                <a:schemeClr val="accent6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004560" y="781050"/>
            <a:ext cx="2940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          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654040" y="763905"/>
            <a:ext cx="2940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          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797040" y="1043940"/>
            <a:ext cx="2940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          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499475" y="1050925"/>
            <a:ext cx="2940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</a:t>
            </a:r>
            <a:r>
              <a:rPr lang="zh-CN" altLang="en-US"/>
              <a:t>域名系统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9531985" y="-267335"/>
            <a:ext cx="428244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7" name="左大括号 16"/>
          <p:cNvSpPr/>
          <p:nvPr/>
        </p:nvSpPr>
        <p:spPr>
          <a:xfrm>
            <a:off x="10337165" y="478155"/>
            <a:ext cx="76200" cy="151384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0396220" y="26670"/>
            <a:ext cx="246253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域名系统</a:t>
            </a: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层次化域名空间</a:t>
            </a: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accent6"/>
                </a:solidFill>
              </a:rPr>
              <a:t>域名服务器</a:t>
            </a: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>域名解析过程</a:t>
            </a:r>
          </a:p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60559" y="2413000"/>
            <a:ext cx="1058435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递归</a:t>
            </a:r>
            <a:r>
              <a:rPr lang="zh-CN" altLang="en-US" sz="2400" dirty="0" smtClean="0"/>
              <a:t>解析</a:t>
            </a:r>
            <a:r>
              <a:rPr lang="zh-CN" altLang="en-US" sz="2400" dirty="0"/>
              <a:t>：</a:t>
            </a:r>
            <a:r>
              <a:rPr lang="zh-CN" altLang="en-US" sz="2400" dirty="0" smtClean="0"/>
              <a:t>代替</a:t>
            </a:r>
            <a:r>
              <a:rPr lang="zh-CN" altLang="en-US" sz="2400" dirty="0"/>
              <a:t>查询主机或其他域名</a:t>
            </a:r>
            <a:r>
              <a:rPr lang="zh-CN" altLang="en-US" sz="2400" dirty="0" smtClean="0"/>
              <a:t>服务器进行</a:t>
            </a:r>
            <a:r>
              <a:rPr lang="zh-CN" altLang="en-US" sz="2400" dirty="0"/>
              <a:t>进一步的域名查询，并</a:t>
            </a:r>
            <a:r>
              <a:rPr lang="zh-CN" altLang="en-US" sz="2400" dirty="0" smtClean="0"/>
              <a:t>将最终</a:t>
            </a:r>
            <a:r>
              <a:rPr lang="zh-CN" altLang="en-US" sz="2400" dirty="0"/>
              <a:t>解析结果发送给查询主机或服务器。 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迭代解析</a:t>
            </a:r>
            <a:r>
              <a:rPr lang="zh-CN" altLang="en-US" sz="2400" dirty="0"/>
              <a:t>：</a:t>
            </a:r>
            <a:r>
              <a:rPr lang="zh-CN" altLang="en-US" sz="2400" dirty="0" smtClean="0"/>
              <a:t>不会</a:t>
            </a:r>
            <a:r>
              <a:rPr lang="zh-CN" altLang="en-US" sz="2400" dirty="0"/>
              <a:t>代替查询主机或其他域名</a:t>
            </a:r>
            <a:r>
              <a:rPr lang="zh-CN" altLang="en-US" sz="2400" dirty="0" smtClean="0"/>
              <a:t>服务器进行</a:t>
            </a:r>
            <a:r>
              <a:rPr lang="zh-CN" altLang="en-US" sz="2400" dirty="0"/>
              <a:t>进一步的域名查询， 只是将下一步要查询的服务器告知查询主机或服务器。 </a:t>
            </a:r>
            <a:endParaRPr lang="zh-CN" alt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1755444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</a:p>
        </p:txBody>
      </p:sp>
      <p:sp>
        <p:nvSpPr>
          <p:cNvPr id="4" name="矩形 3"/>
          <p:cNvSpPr/>
          <p:nvPr/>
        </p:nvSpPr>
        <p:spPr>
          <a:xfrm>
            <a:off x="2097890" y="1984279"/>
            <a:ext cx="7458710" cy="335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下列关于域名系统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DNS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的表述中错误的是（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)</a:t>
            </a:r>
            <a:b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</a:b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A:DNS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是一个集中式数据库系统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B: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域名的各分量之间用小数点分隔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C:Internet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域名由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DNS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统一管理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D: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域名中的英文字母不区分大小写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16" y="97752"/>
            <a:ext cx="1588168" cy="156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2802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</a:p>
        </p:txBody>
      </p:sp>
      <p:sp>
        <p:nvSpPr>
          <p:cNvPr id="4" name="矩形 3"/>
          <p:cNvSpPr/>
          <p:nvPr/>
        </p:nvSpPr>
        <p:spPr>
          <a:xfrm>
            <a:off x="2097890" y="1984279"/>
            <a:ext cx="745871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下列关于域名系统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DNS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的表述中错误的是（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)</a:t>
            </a:r>
            <a:b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</a:b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A:DNS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是一个集中式数据库系统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B: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域名的各分量之间用小数点分隔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C:Internet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域名由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DNS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统一管理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D: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域名中的英文字母不区分大小写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16" y="97752"/>
            <a:ext cx="1588168" cy="156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03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10113820" y="320142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应用层</a:t>
            </a:r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10113820" y="1180488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表示层</a:t>
            </a:r>
            <a:endParaRPr kumimoji="1" lang="zh-CN" altLang="en-US" dirty="0"/>
          </a:p>
        </p:txBody>
      </p:sp>
      <p:sp>
        <p:nvSpPr>
          <p:cNvPr id="11" name="上下箭头 10"/>
          <p:cNvSpPr/>
          <p:nvPr/>
        </p:nvSpPr>
        <p:spPr>
          <a:xfrm>
            <a:off x="10728175" y="717538"/>
            <a:ext cx="234320" cy="494544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10113820" y="2159751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会话层</a:t>
            </a:r>
            <a:endParaRPr kumimoji="1" lang="zh-CN" altLang="en-US" dirty="0"/>
          </a:p>
        </p:txBody>
      </p:sp>
      <p:sp>
        <p:nvSpPr>
          <p:cNvPr id="23" name="上下箭头 22"/>
          <p:cNvSpPr/>
          <p:nvPr/>
        </p:nvSpPr>
        <p:spPr>
          <a:xfrm>
            <a:off x="10732725" y="1628851"/>
            <a:ext cx="266092" cy="484492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10113820" y="3166421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传输层</a:t>
            </a:r>
            <a:endParaRPr kumimoji="1" lang="zh-CN" altLang="en-US" dirty="0"/>
          </a:p>
        </p:txBody>
      </p:sp>
      <p:sp>
        <p:nvSpPr>
          <p:cNvPr id="29" name="圆角矩形 28"/>
          <p:cNvSpPr/>
          <p:nvPr/>
        </p:nvSpPr>
        <p:spPr>
          <a:xfrm>
            <a:off x="10150833" y="4178799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网络层</a:t>
            </a:r>
            <a:endParaRPr kumimoji="1" lang="zh-CN" altLang="en-US" dirty="0"/>
          </a:p>
        </p:txBody>
      </p:sp>
      <p:sp>
        <p:nvSpPr>
          <p:cNvPr id="30" name="圆角矩形 29"/>
          <p:cNvSpPr/>
          <p:nvPr/>
        </p:nvSpPr>
        <p:spPr>
          <a:xfrm>
            <a:off x="10150833" y="5191853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数据链路层</a:t>
            </a:r>
            <a:endParaRPr kumimoji="1" lang="zh-CN" altLang="en-US" dirty="0"/>
          </a:p>
        </p:txBody>
      </p:sp>
      <p:sp>
        <p:nvSpPr>
          <p:cNvPr id="31" name="圆角矩形 30"/>
          <p:cNvSpPr/>
          <p:nvPr/>
        </p:nvSpPr>
        <p:spPr>
          <a:xfrm>
            <a:off x="10150833" y="6159181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物理层</a:t>
            </a:r>
            <a:endParaRPr kumimoji="1" lang="zh-CN" altLang="en-US" dirty="0"/>
          </a:p>
        </p:txBody>
      </p:sp>
      <p:sp>
        <p:nvSpPr>
          <p:cNvPr id="32" name="上下箭头 31"/>
          <p:cNvSpPr/>
          <p:nvPr/>
        </p:nvSpPr>
        <p:spPr>
          <a:xfrm>
            <a:off x="10732725" y="2629137"/>
            <a:ext cx="266092" cy="494544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上下箭头 32"/>
          <p:cNvSpPr/>
          <p:nvPr/>
        </p:nvSpPr>
        <p:spPr>
          <a:xfrm>
            <a:off x="10744304" y="3635468"/>
            <a:ext cx="250207" cy="494819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上下箭头 33"/>
          <p:cNvSpPr/>
          <p:nvPr/>
        </p:nvSpPr>
        <p:spPr>
          <a:xfrm>
            <a:off x="10732723" y="4642137"/>
            <a:ext cx="266093" cy="486037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上下箭头 34"/>
          <p:cNvSpPr/>
          <p:nvPr/>
        </p:nvSpPr>
        <p:spPr>
          <a:xfrm>
            <a:off x="10728175" y="5661239"/>
            <a:ext cx="272334" cy="462466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461492" y="3096581"/>
            <a:ext cx="2036724" cy="1338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/>
              <a:t>老板：把这封信送给河北的珂卉。很</a:t>
            </a:r>
            <a:r>
              <a:rPr kumimoji="1" lang="zh-CN" altLang="en-US" smtClean="0"/>
              <a:t>着急，快点送。</a:t>
            </a:r>
            <a:endParaRPr kumimoji="1"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3436031" y="350920"/>
            <a:ext cx="383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微信、</a:t>
            </a:r>
            <a:r>
              <a:rPr kumimoji="1" lang="en-US" altLang="zh-CN" dirty="0"/>
              <a:t>QQ</a:t>
            </a:r>
            <a:r>
              <a:rPr kumimoji="1" lang="zh-CN" altLang="en-US"/>
              <a:t>、电子邮件等</a:t>
            </a:r>
            <a:endParaRPr kumimoji="1"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>
            <a:off x="3436029" y="1211519"/>
            <a:ext cx="601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翻译</a:t>
            </a:r>
            <a:endParaRPr kumimoji="1"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3436029" y="2113343"/>
            <a:ext cx="601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确认对方可以通话</a:t>
            </a:r>
            <a:endParaRPr kumimoji="1"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3436028" y="3123681"/>
            <a:ext cx="601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控制速度，数据分组。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436027" y="4178799"/>
            <a:ext cx="601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给数据加上</a:t>
            </a:r>
            <a:r>
              <a:rPr kumimoji="1" lang="en-US" altLang="zh-CN" dirty="0"/>
              <a:t>IP</a:t>
            </a:r>
            <a:r>
              <a:rPr kumimoji="1" lang="zh-CN" altLang="en-US" dirty="0"/>
              <a:t>地址</a:t>
            </a:r>
            <a:r>
              <a:rPr kumimoji="1" lang="zh-CN" altLang="en-US" dirty="0" smtClean="0"/>
              <a:t>。</a:t>
            </a:r>
            <a:endParaRPr kumimoji="1"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3436027" y="5189137"/>
            <a:ext cx="601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秘书</a:t>
            </a:r>
            <a:r>
              <a:rPr kumimoji="1" lang="en-US" altLang="zh-CN" dirty="0" smtClean="0"/>
              <a:t>6</a:t>
            </a:r>
            <a:r>
              <a:rPr kumimoji="1" lang="zh-CN" altLang="en-US" dirty="0" smtClean="0"/>
              <a:t>：我给每个小组加上我们的</a:t>
            </a:r>
            <a:r>
              <a:rPr kumimoji="1" lang="en-US" altLang="zh-CN" dirty="0" smtClean="0"/>
              <a:t>ID</a:t>
            </a:r>
            <a:r>
              <a:rPr kumimoji="1" lang="zh-CN" altLang="en-US" dirty="0" smtClean="0"/>
              <a:t>和对方的</a:t>
            </a:r>
            <a:r>
              <a:rPr kumimoji="1" lang="en-US" altLang="zh-CN" dirty="0" smtClean="0"/>
              <a:t>ID</a:t>
            </a:r>
            <a:r>
              <a:rPr kumimoji="1" lang="zh-CN" altLang="en-US" dirty="0" smtClean="0"/>
              <a:t>。</a:t>
            </a:r>
            <a:endParaRPr kumimoji="1" lang="zh-CN" altLang="en-US" dirty="0"/>
          </a:p>
        </p:txBody>
      </p:sp>
      <p:sp>
        <p:nvSpPr>
          <p:cNvPr id="46" name="文本框 45"/>
          <p:cNvSpPr txBox="1"/>
          <p:nvPr/>
        </p:nvSpPr>
        <p:spPr>
          <a:xfrm>
            <a:off x="3436027" y="6040188"/>
            <a:ext cx="601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秘书</a:t>
            </a:r>
            <a:r>
              <a:rPr kumimoji="1" lang="en-US" altLang="zh-CN" dirty="0" smtClean="0"/>
              <a:t>7</a:t>
            </a:r>
            <a:r>
              <a:rPr kumimoji="1" lang="zh-CN" altLang="en-US" dirty="0" smtClean="0"/>
              <a:t>：信很急，所以用飞机吧。</a:t>
            </a:r>
            <a:endParaRPr kumimoji="1" lang="zh-CN" altLang="en-US" dirty="0"/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2"/>
          <a:srcRect l="34445" r="4767"/>
          <a:stretch/>
        </p:blipFill>
        <p:spPr>
          <a:xfrm>
            <a:off x="807504" y="1628851"/>
            <a:ext cx="1344699" cy="1245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矩形 23"/>
          <p:cNvSpPr/>
          <p:nvPr/>
        </p:nvSpPr>
        <p:spPr>
          <a:xfrm>
            <a:off x="199911" y="160016"/>
            <a:ext cx="23180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altLang="zh-CN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1.5.2.1OSI</a:t>
            </a:r>
            <a:r>
              <a:rPr lang="zh-CN" altLang="sk-SK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参考</a:t>
            </a:r>
            <a:r>
              <a:rPr lang="zh-CN" altLang="sk-SK" sz="1200" dirty="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模型</a:t>
            </a:r>
            <a:endParaRPr lang="zh-CN" altLang="sk-SK" sz="12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11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</a:p>
        </p:txBody>
      </p:sp>
      <p:sp>
        <p:nvSpPr>
          <p:cNvPr id="4" name="矩形 3"/>
          <p:cNvSpPr/>
          <p:nvPr/>
        </p:nvSpPr>
        <p:spPr>
          <a:xfrm>
            <a:off x="1765738" y="1984279"/>
            <a:ext cx="898003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因特网中的主机应将域名与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IP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地址的对应关系必须登记在（）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A: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根域名服务器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B: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授权域名服务器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C: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顶级域名服务器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D: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从属域名服务器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16" y="97752"/>
            <a:ext cx="1588168" cy="156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1000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</a:p>
        </p:txBody>
      </p:sp>
      <p:sp>
        <p:nvSpPr>
          <p:cNvPr id="4" name="矩形 3"/>
          <p:cNvSpPr/>
          <p:nvPr/>
        </p:nvSpPr>
        <p:spPr>
          <a:xfrm>
            <a:off x="1765738" y="1984279"/>
            <a:ext cx="898003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因特网中的主机应将域名与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IP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地址的对应关系必须登记在（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B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A: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根域名服务器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B: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授权域名服务器   权限域名服务器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C: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顶级域名服务器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D: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从属域名服务器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16" y="97752"/>
            <a:ext cx="1588168" cy="156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091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10113820" y="320142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应用层</a:t>
            </a:r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10113820" y="1180488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表示层</a:t>
            </a:r>
            <a:endParaRPr kumimoji="1" lang="zh-CN" altLang="en-US" dirty="0"/>
          </a:p>
        </p:txBody>
      </p:sp>
      <p:sp>
        <p:nvSpPr>
          <p:cNvPr id="11" name="上下箭头 10"/>
          <p:cNvSpPr/>
          <p:nvPr/>
        </p:nvSpPr>
        <p:spPr>
          <a:xfrm>
            <a:off x="10728175" y="717538"/>
            <a:ext cx="234320" cy="494544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10113820" y="2159751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会话层</a:t>
            </a:r>
            <a:endParaRPr kumimoji="1" lang="zh-CN" altLang="en-US" dirty="0"/>
          </a:p>
        </p:txBody>
      </p:sp>
      <p:sp>
        <p:nvSpPr>
          <p:cNvPr id="23" name="上下箭头 22"/>
          <p:cNvSpPr/>
          <p:nvPr/>
        </p:nvSpPr>
        <p:spPr>
          <a:xfrm>
            <a:off x="10732725" y="1628851"/>
            <a:ext cx="266092" cy="484492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10113820" y="3166421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传输层</a:t>
            </a:r>
            <a:endParaRPr kumimoji="1" lang="zh-CN" altLang="en-US" dirty="0"/>
          </a:p>
        </p:txBody>
      </p:sp>
      <p:sp>
        <p:nvSpPr>
          <p:cNvPr id="29" name="圆角矩形 28"/>
          <p:cNvSpPr/>
          <p:nvPr/>
        </p:nvSpPr>
        <p:spPr>
          <a:xfrm>
            <a:off x="10150833" y="4178799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网络层</a:t>
            </a:r>
            <a:endParaRPr kumimoji="1" lang="zh-CN" altLang="en-US" dirty="0"/>
          </a:p>
        </p:txBody>
      </p:sp>
      <p:sp>
        <p:nvSpPr>
          <p:cNvPr id="30" name="圆角矩形 29"/>
          <p:cNvSpPr/>
          <p:nvPr/>
        </p:nvSpPr>
        <p:spPr>
          <a:xfrm>
            <a:off x="10150833" y="5191853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数据链路层</a:t>
            </a:r>
            <a:endParaRPr kumimoji="1" lang="zh-CN" altLang="en-US" dirty="0"/>
          </a:p>
        </p:txBody>
      </p:sp>
      <p:sp>
        <p:nvSpPr>
          <p:cNvPr id="31" name="圆角矩形 30"/>
          <p:cNvSpPr/>
          <p:nvPr/>
        </p:nvSpPr>
        <p:spPr>
          <a:xfrm>
            <a:off x="10150833" y="6159181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物理层</a:t>
            </a:r>
            <a:endParaRPr kumimoji="1" lang="zh-CN" altLang="en-US" dirty="0"/>
          </a:p>
        </p:txBody>
      </p:sp>
      <p:sp>
        <p:nvSpPr>
          <p:cNvPr id="32" name="上下箭头 31"/>
          <p:cNvSpPr/>
          <p:nvPr/>
        </p:nvSpPr>
        <p:spPr>
          <a:xfrm>
            <a:off x="10732725" y="2629137"/>
            <a:ext cx="266092" cy="494544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上下箭头 32"/>
          <p:cNvSpPr/>
          <p:nvPr/>
        </p:nvSpPr>
        <p:spPr>
          <a:xfrm>
            <a:off x="10744304" y="3635468"/>
            <a:ext cx="250207" cy="494819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上下箭头 33"/>
          <p:cNvSpPr/>
          <p:nvPr/>
        </p:nvSpPr>
        <p:spPr>
          <a:xfrm>
            <a:off x="10732723" y="4642137"/>
            <a:ext cx="266093" cy="486037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上下箭头 34"/>
          <p:cNvSpPr/>
          <p:nvPr/>
        </p:nvSpPr>
        <p:spPr>
          <a:xfrm>
            <a:off x="10728175" y="5661239"/>
            <a:ext cx="272334" cy="462466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461492" y="3096581"/>
            <a:ext cx="2036724" cy="1338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/>
              <a:t>老板：把这封信送给河北的珂卉。很</a:t>
            </a:r>
            <a:r>
              <a:rPr kumimoji="1" lang="zh-CN" altLang="en-US" smtClean="0"/>
              <a:t>着急，快点送。</a:t>
            </a:r>
            <a:endParaRPr kumimoji="1"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3436031" y="350920"/>
            <a:ext cx="383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微信、</a:t>
            </a:r>
            <a:r>
              <a:rPr kumimoji="1" lang="en-US" altLang="zh-CN" dirty="0"/>
              <a:t>QQ</a:t>
            </a:r>
            <a:r>
              <a:rPr kumimoji="1" lang="zh-CN" altLang="en-US"/>
              <a:t>、电子邮件等</a:t>
            </a:r>
            <a:endParaRPr kumimoji="1"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>
            <a:off x="3436029" y="1211519"/>
            <a:ext cx="601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翻译</a:t>
            </a:r>
            <a:endParaRPr kumimoji="1"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3436029" y="2113343"/>
            <a:ext cx="601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确认对方可以通话</a:t>
            </a:r>
            <a:endParaRPr kumimoji="1"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3436028" y="3123681"/>
            <a:ext cx="601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控制速度，数据分组。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436027" y="4178799"/>
            <a:ext cx="601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给数据加上</a:t>
            </a:r>
            <a:r>
              <a:rPr kumimoji="1" lang="en-US" altLang="zh-CN" dirty="0"/>
              <a:t>IP</a:t>
            </a:r>
            <a:r>
              <a:rPr kumimoji="1" lang="zh-CN" altLang="en-US"/>
              <a:t>地址</a:t>
            </a:r>
            <a:r>
              <a:rPr kumimoji="1" lang="zh-CN" altLang="en-US" smtClean="0"/>
              <a:t>。</a:t>
            </a:r>
            <a:endParaRPr kumimoji="1"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3436027" y="5189137"/>
            <a:ext cx="601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给数据加上</a:t>
            </a:r>
            <a:r>
              <a:rPr kumimoji="1" lang="en-US" altLang="zh-CN" dirty="0"/>
              <a:t>MAC</a:t>
            </a:r>
            <a:r>
              <a:rPr kumimoji="1" lang="zh-CN" altLang="en-US" dirty="0"/>
              <a:t>地址。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3436027" y="6040188"/>
            <a:ext cx="601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秘书</a:t>
            </a:r>
            <a:r>
              <a:rPr kumimoji="1" lang="en-US" altLang="zh-CN" dirty="0" smtClean="0"/>
              <a:t>7</a:t>
            </a:r>
            <a:r>
              <a:rPr kumimoji="1" lang="zh-CN" altLang="en-US" dirty="0" smtClean="0"/>
              <a:t>：信很急，所以用飞机吧。</a:t>
            </a:r>
            <a:endParaRPr kumimoji="1" lang="zh-CN" altLang="en-US" dirty="0"/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2"/>
          <a:srcRect l="34445" r="4767"/>
          <a:stretch/>
        </p:blipFill>
        <p:spPr>
          <a:xfrm>
            <a:off x="807504" y="1628851"/>
            <a:ext cx="1344699" cy="1245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矩形 23"/>
          <p:cNvSpPr/>
          <p:nvPr/>
        </p:nvSpPr>
        <p:spPr>
          <a:xfrm>
            <a:off x="199911" y="160016"/>
            <a:ext cx="23180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altLang="zh-CN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1.5.2.1OSI</a:t>
            </a:r>
            <a:r>
              <a:rPr lang="zh-CN" altLang="sk-SK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参考</a:t>
            </a:r>
            <a:r>
              <a:rPr lang="zh-CN" altLang="sk-SK" sz="1200" dirty="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模型</a:t>
            </a:r>
            <a:endParaRPr lang="zh-CN" altLang="sk-SK" sz="12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556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10113820" y="320142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应用层</a:t>
            </a:r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10113820" y="1180488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表示层</a:t>
            </a:r>
            <a:endParaRPr kumimoji="1" lang="zh-CN" altLang="en-US" dirty="0"/>
          </a:p>
        </p:txBody>
      </p:sp>
      <p:sp>
        <p:nvSpPr>
          <p:cNvPr id="11" name="上下箭头 10"/>
          <p:cNvSpPr/>
          <p:nvPr/>
        </p:nvSpPr>
        <p:spPr>
          <a:xfrm>
            <a:off x="10728175" y="717538"/>
            <a:ext cx="234320" cy="494544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10113820" y="2159751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会话层</a:t>
            </a:r>
            <a:endParaRPr kumimoji="1" lang="zh-CN" altLang="en-US" dirty="0"/>
          </a:p>
        </p:txBody>
      </p:sp>
      <p:sp>
        <p:nvSpPr>
          <p:cNvPr id="23" name="上下箭头 22"/>
          <p:cNvSpPr/>
          <p:nvPr/>
        </p:nvSpPr>
        <p:spPr>
          <a:xfrm>
            <a:off x="10732725" y="1628851"/>
            <a:ext cx="266092" cy="484492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10113820" y="3166421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传输层</a:t>
            </a:r>
            <a:endParaRPr kumimoji="1" lang="zh-CN" altLang="en-US" dirty="0"/>
          </a:p>
        </p:txBody>
      </p:sp>
      <p:sp>
        <p:nvSpPr>
          <p:cNvPr id="29" name="圆角矩形 28"/>
          <p:cNvSpPr/>
          <p:nvPr/>
        </p:nvSpPr>
        <p:spPr>
          <a:xfrm>
            <a:off x="10150833" y="4178799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网络层</a:t>
            </a:r>
            <a:endParaRPr kumimoji="1" lang="zh-CN" altLang="en-US" dirty="0"/>
          </a:p>
        </p:txBody>
      </p:sp>
      <p:sp>
        <p:nvSpPr>
          <p:cNvPr id="30" name="圆角矩形 29"/>
          <p:cNvSpPr/>
          <p:nvPr/>
        </p:nvSpPr>
        <p:spPr>
          <a:xfrm>
            <a:off x="10150833" y="5191853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数据链路层</a:t>
            </a:r>
            <a:endParaRPr kumimoji="1" lang="zh-CN" altLang="en-US" dirty="0"/>
          </a:p>
        </p:txBody>
      </p:sp>
      <p:sp>
        <p:nvSpPr>
          <p:cNvPr id="31" name="圆角矩形 30"/>
          <p:cNvSpPr/>
          <p:nvPr/>
        </p:nvSpPr>
        <p:spPr>
          <a:xfrm>
            <a:off x="10150833" y="6159181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物理层</a:t>
            </a:r>
            <a:endParaRPr kumimoji="1" lang="zh-CN" altLang="en-US" dirty="0"/>
          </a:p>
        </p:txBody>
      </p:sp>
      <p:sp>
        <p:nvSpPr>
          <p:cNvPr id="32" name="上下箭头 31"/>
          <p:cNvSpPr/>
          <p:nvPr/>
        </p:nvSpPr>
        <p:spPr>
          <a:xfrm>
            <a:off x="10732725" y="2629137"/>
            <a:ext cx="266092" cy="494544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上下箭头 32"/>
          <p:cNvSpPr/>
          <p:nvPr/>
        </p:nvSpPr>
        <p:spPr>
          <a:xfrm>
            <a:off x="10744304" y="3635468"/>
            <a:ext cx="250207" cy="494819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上下箭头 33"/>
          <p:cNvSpPr/>
          <p:nvPr/>
        </p:nvSpPr>
        <p:spPr>
          <a:xfrm>
            <a:off x="10732723" y="4642137"/>
            <a:ext cx="266093" cy="486037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上下箭头 34"/>
          <p:cNvSpPr/>
          <p:nvPr/>
        </p:nvSpPr>
        <p:spPr>
          <a:xfrm>
            <a:off x="10728175" y="5661239"/>
            <a:ext cx="272334" cy="462466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461492" y="3096581"/>
            <a:ext cx="2036724" cy="1338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/>
              <a:t>老板：把这封信送给河北的珂卉。很</a:t>
            </a:r>
            <a:r>
              <a:rPr kumimoji="1" lang="zh-CN" altLang="en-US" smtClean="0"/>
              <a:t>着急，快点送。</a:t>
            </a:r>
            <a:endParaRPr kumimoji="1"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3436031" y="350920"/>
            <a:ext cx="383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微信、</a:t>
            </a:r>
            <a:r>
              <a:rPr kumimoji="1" lang="en-US" altLang="zh-CN" dirty="0"/>
              <a:t>QQ</a:t>
            </a:r>
            <a:r>
              <a:rPr kumimoji="1" lang="zh-CN" altLang="en-US"/>
              <a:t>、电子邮件等</a:t>
            </a:r>
            <a:endParaRPr kumimoji="1"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>
            <a:off x="3436029" y="1211519"/>
            <a:ext cx="601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翻译</a:t>
            </a:r>
            <a:endParaRPr kumimoji="1"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3436029" y="2113343"/>
            <a:ext cx="601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确认对方可以通话</a:t>
            </a:r>
            <a:endParaRPr kumimoji="1"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3436028" y="3123681"/>
            <a:ext cx="601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控制速度，数据分组。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436027" y="4178799"/>
            <a:ext cx="601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给数据加上</a:t>
            </a:r>
            <a:r>
              <a:rPr kumimoji="1" lang="en-US" altLang="zh-CN" dirty="0"/>
              <a:t>IP</a:t>
            </a:r>
            <a:r>
              <a:rPr kumimoji="1" lang="zh-CN" altLang="en-US"/>
              <a:t>地址</a:t>
            </a:r>
            <a:r>
              <a:rPr kumimoji="1" lang="zh-CN" altLang="en-US" smtClean="0"/>
              <a:t>。</a:t>
            </a:r>
            <a:endParaRPr kumimoji="1"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3436027" y="5189137"/>
            <a:ext cx="601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给数据加上</a:t>
            </a:r>
            <a:r>
              <a:rPr kumimoji="1" lang="en-US" altLang="zh-CN" dirty="0"/>
              <a:t>MAC</a:t>
            </a:r>
            <a:r>
              <a:rPr kumimoji="1" lang="zh-CN" altLang="en-US" dirty="0"/>
              <a:t>地址。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3436027" y="6040188"/>
            <a:ext cx="601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光纤、双绞线、电磁波。</a:t>
            </a: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2"/>
          <a:srcRect l="34445" r="4767"/>
          <a:stretch/>
        </p:blipFill>
        <p:spPr>
          <a:xfrm>
            <a:off x="807504" y="1628851"/>
            <a:ext cx="1344699" cy="1245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矩形 23"/>
          <p:cNvSpPr/>
          <p:nvPr/>
        </p:nvSpPr>
        <p:spPr>
          <a:xfrm>
            <a:off x="199911" y="160016"/>
            <a:ext cx="23180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altLang="zh-CN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1.5.2.1OSI</a:t>
            </a:r>
            <a:r>
              <a:rPr lang="zh-CN" altLang="sk-SK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参考</a:t>
            </a:r>
            <a:r>
              <a:rPr lang="zh-CN" altLang="sk-SK" sz="1200" dirty="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模型</a:t>
            </a:r>
            <a:endParaRPr lang="zh-CN" altLang="sk-SK" sz="12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203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2507675" y="209305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应用层</a:t>
            </a:r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2507675" y="1069651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表示层</a:t>
            </a:r>
            <a:endParaRPr kumimoji="1" lang="zh-CN" altLang="en-US" dirty="0"/>
          </a:p>
        </p:txBody>
      </p:sp>
      <p:sp>
        <p:nvSpPr>
          <p:cNvPr id="11" name="上下箭头 10"/>
          <p:cNvSpPr/>
          <p:nvPr/>
        </p:nvSpPr>
        <p:spPr>
          <a:xfrm>
            <a:off x="3122030" y="606701"/>
            <a:ext cx="234320" cy="494544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2507675" y="2048914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会话层</a:t>
            </a:r>
            <a:endParaRPr kumimoji="1" lang="zh-CN" altLang="en-US" dirty="0"/>
          </a:p>
        </p:txBody>
      </p:sp>
      <p:sp>
        <p:nvSpPr>
          <p:cNvPr id="23" name="上下箭头 22"/>
          <p:cNvSpPr/>
          <p:nvPr/>
        </p:nvSpPr>
        <p:spPr>
          <a:xfrm>
            <a:off x="3126580" y="1518014"/>
            <a:ext cx="266092" cy="484492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2507675" y="3055584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传输层</a:t>
            </a:r>
            <a:endParaRPr kumimoji="1" lang="zh-CN" altLang="en-US" dirty="0"/>
          </a:p>
        </p:txBody>
      </p:sp>
      <p:sp>
        <p:nvSpPr>
          <p:cNvPr id="29" name="圆角矩形 28"/>
          <p:cNvSpPr/>
          <p:nvPr/>
        </p:nvSpPr>
        <p:spPr>
          <a:xfrm>
            <a:off x="2544688" y="4067962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网络层</a:t>
            </a:r>
            <a:endParaRPr kumimoji="1" lang="zh-CN" altLang="en-US" dirty="0"/>
          </a:p>
        </p:txBody>
      </p:sp>
      <p:sp>
        <p:nvSpPr>
          <p:cNvPr id="30" name="圆角矩形 29"/>
          <p:cNvSpPr/>
          <p:nvPr/>
        </p:nvSpPr>
        <p:spPr>
          <a:xfrm>
            <a:off x="2544688" y="5081016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数据链路层</a:t>
            </a:r>
            <a:endParaRPr kumimoji="1" lang="zh-CN" altLang="en-US" dirty="0"/>
          </a:p>
        </p:txBody>
      </p:sp>
      <p:sp>
        <p:nvSpPr>
          <p:cNvPr id="31" name="圆角矩形 30"/>
          <p:cNvSpPr/>
          <p:nvPr/>
        </p:nvSpPr>
        <p:spPr>
          <a:xfrm>
            <a:off x="2544688" y="6048344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物理层</a:t>
            </a:r>
            <a:endParaRPr kumimoji="1" lang="zh-CN" altLang="en-US" dirty="0"/>
          </a:p>
        </p:txBody>
      </p:sp>
      <p:sp>
        <p:nvSpPr>
          <p:cNvPr id="32" name="上下箭头 31"/>
          <p:cNvSpPr/>
          <p:nvPr/>
        </p:nvSpPr>
        <p:spPr>
          <a:xfrm>
            <a:off x="3126580" y="2518300"/>
            <a:ext cx="266092" cy="494544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上下箭头 32"/>
          <p:cNvSpPr/>
          <p:nvPr/>
        </p:nvSpPr>
        <p:spPr>
          <a:xfrm>
            <a:off x="3138159" y="3524631"/>
            <a:ext cx="250207" cy="494819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上下箭头 33"/>
          <p:cNvSpPr/>
          <p:nvPr/>
        </p:nvSpPr>
        <p:spPr>
          <a:xfrm>
            <a:off x="3126578" y="4531300"/>
            <a:ext cx="266093" cy="486037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上下箭头 34"/>
          <p:cNvSpPr/>
          <p:nvPr/>
        </p:nvSpPr>
        <p:spPr>
          <a:xfrm>
            <a:off x="3122030" y="5550402"/>
            <a:ext cx="272334" cy="462466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4433558" y="237369"/>
            <a:ext cx="383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微信、</a:t>
            </a:r>
            <a:r>
              <a:rPr kumimoji="1" lang="en-US" altLang="zh-CN" dirty="0" smtClean="0"/>
              <a:t>QQ</a:t>
            </a:r>
            <a:r>
              <a:rPr kumimoji="1" lang="zh-CN" altLang="en-US" dirty="0" smtClean="0"/>
              <a:t>、电子邮件等</a:t>
            </a:r>
            <a:endParaRPr kumimoji="1"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4433558" y="1069651"/>
            <a:ext cx="383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翻译</a:t>
            </a:r>
            <a:endParaRPr kumimoji="1"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4433558" y="2061228"/>
            <a:ext cx="383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确认对方可以通话</a:t>
            </a:r>
            <a:endParaRPr kumimoji="1"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4433558" y="3091272"/>
            <a:ext cx="383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控制速度，数据分组。</a:t>
            </a:r>
            <a:endParaRPr kumimoji="1"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4433558" y="4019450"/>
            <a:ext cx="383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给数据加上</a:t>
            </a:r>
            <a:r>
              <a:rPr kumimoji="1" lang="en-US" altLang="zh-CN" dirty="0" smtClean="0"/>
              <a:t>IP</a:t>
            </a:r>
            <a:r>
              <a:rPr kumimoji="1" lang="zh-CN" altLang="en-US" dirty="0" smtClean="0"/>
              <a:t>地址</a:t>
            </a:r>
            <a:r>
              <a:rPr kumimoji="1" lang="zh-CN" altLang="en-US" dirty="0"/>
              <a:t>。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4433558" y="5103582"/>
            <a:ext cx="383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给数据加上</a:t>
            </a:r>
            <a:r>
              <a:rPr kumimoji="1" lang="en-US" altLang="zh-CN" dirty="0" smtClean="0"/>
              <a:t>MAC</a:t>
            </a:r>
            <a:r>
              <a:rPr kumimoji="1" lang="zh-CN" altLang="en-US" dirty="0" smtClean="0"/>
              <a:t>地址。</a:t>
            </a:r>
            <a:endParaRPr kumimoji="1"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4433558" y="6097019"/>
            <a:ext cx="383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光纤、双绞线、电磁波。</a:t>
            </a:r>
            <a:endParaRPr kumimoji="1"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199911" y="160016"/>
            <a:ext cx="23180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altLang="zh-CN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1.5.2.1OSI</a:t>
            </a:r>
            <a:r>
              <a:rPr lang="zh-CN" altLang="sk-SK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参考</a:t>
            </a:r>
            <a:r>
              <a:rPr lang="zh-CN" altLang="sk-SK" sz="1200" dirty="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模型</a:t>
            </a:r>
            <a:endParaRPr lang="zh-CN" altLang="sk-SK" sz="12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31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2507675" y="209305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应用层</a:t>
            </a:r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2507675" y="1069651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表示层</a:t>
            </a:r>
            <a:endParaRPr kumimoji="1" lang="zh-CN" altLang="en-US" dirty="0"/>
          </a:p>
        </p:txBody>
      </p:sp>
      <p:sp>
        <p:nvSpPr>
          <p:cNvPr id="11" name="上下箭头 10"/>
          <p:cNvSpPr/>
          <p:nvPr/>
        </p:nvSpPr>
        <p:spPr>
          <a:xfrm>
            <a:off x="3122030" y="606701"/>
            <a:ext cx="234320" cy="494544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2507675" y="2048914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会话层</a:t>
            </a:r>
            <a:endParaRPr kumimoji="1" lang="zh-CN" altLang="en-US" dirty="0"/>
          </a:p>
        </p:txBody>
      </p:sp>
      <p:sp>
        <p:nvSpPr>
          <p:cNvPr id="23" name="上下箭头 22"/>
          <p:cNvSpPr/>
          <p:nvPr/>
        </p:nvSpPr>
        <p:spPr>
          <a:xfrm>
            <a:off x="3126580" y="1518014"/>
            <a:ext cx="266092" cy="484492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2507675" y="3055584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传输层</a:t>
            </a:r>
            <a:endParaRPr kumimoji="1" lang="zh-CN" altLang="en-US" dirty="0"/>
          </a:p>
        </p:txBody>
      </p:sp>
      <p:sp>
        <p:nvSpPr>
          <p:cNvPr id="29" name="圆角矩形 28"/>
          <p:cNvSpPr/>
          <p:nvPr/>
        </p:nvSpPr>
        <p:spPr>
          <a:xfrm>
            <a:off x="2544688" y="4067962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网络层</a:t>
            </a:r>
            <a:endParaRPr kumimoji="1" lang="zh-CN" altLang="en-US" dirty="0"/>
          </a:p>
        </p:txBody>
      </p:sp>
      <p:sp>
        <p:nvSpPr>
          <p:cNvPr id="30" name="圆角矩形 29"/>
          <p:cNvSpPr/>
          <p:nvPr/>
        </p:nvSpPr>
        <p:spPr>
          <a:xfrm>
            <a:off x="2544688" y="5081016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数据链路层</a:t>
            </a:r>
            <a:endParaRPr kumimoji="1" lang="zh-CN" altLang="en-US" dirty="0"/>
          </a:p>
        </p:txBody>
      </p:sp>
      <p:sp>
        <p:nvSpPr>
          <p:cNvPr id="31" name="圆角矩形 30"/>
          <p:cNvSpPr/>
          <p:nvPr/>
        </p:nvSpPr>
        <p:spPr>
          <a:xfrm>
            <a:off x="2544688" y="6048344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物理层</a:t>
            </a:r>
            <a:endParaRPr kumimoji="1" lang="zh-CN" altLang="en-US" dirty="0"/>
          </a:p>
        </p:txBody>
      </p:sp>
      <p:sp>
        <p:nvSpPr>
          <p:cNvPr id="32" name="上下箭头 31"/>
          <p:cNvSpPr/>
          <p:nvPr/>
        </p:nvSpPr>
        <p:spPr>
          <a:xfrm>
            <a:off x="3126580" y="2518300"/>
            <a:ext cx="266092" cy="494544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上下箭头 32"/>
          <p:cNvSpPr/>
          <p:nvPr/>
        </p:nvSpPr>
        <p:spPr>
          <a:xfrm>
            <a:off x="3138159" y="3524631"/>
            <a:ext cx="250207" cy="494819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上下箭头 33"/>
          <p:cNvSpPr/>
          <p:nvPr/>
        </p:nvSpPr>
        <p:spPr>
          <a:xfrm>
            <a:off x="3126578" y="4531300"/>
            <a:ext cx="266093" cy="486037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上下箭头 34"/>
          <p:cNvSpPr/>
          <p:nvPr/>
        </p:nvSpPr>
        <p:spPr>
          <a:xfrm>
            <a:off x="3122030" y="5550402"/>
            <a:ext cx="272334" cy="462466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5237021" y="3055584"/>
            <a:ext cx="1330033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输（叔）</a:t>
            </a:r>
            <a:endParaRPr kumimoji="1" lang="zh-CN" altLang="en-US" dirty="0"/>
          </a:p>
        </p:txBody>
      </p:sp>
      <p:sp>
        <p:nvSpPr>
          <p:cNvPr id="39" name="圆角矩形 38"/>
          <p:cNvSpPr/>
          <p:nvPr/>
        </p:nvSpPr>
        <p:spPr>
          <a:xfrm>
            <a:off x="5237021" y="4067962"/>
            <a:ext cx="1330033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网（网）</a:t>
            </a:r>
            <a:endParaRPr kumimoji="1" lang="zh-CN" altLang="en-US" dirty="0"/>
          </a:p>
        </p:txBody>
      </p:sp>
      <p:sp>
        <p:nvSpPr>
          <p:cNvPr id="40" name="圆角矩形 39"/>
          <p:cNvSpPr/>
          <p:nvPr/>
        </p:nvSpPr>
        <p:spPr>
          <a:xfrm>
            <a:off x="5237021" y="2048914"/>
            <a:ext cx="1330033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会（会）</a:t>
            </a:r>
            <a:endParaRPr kumimoji="1" lang="zh-CN" altLang="en-US" dirty="0"/>
          </a:p>
        </p:txBody>
      </p:sp>
      <p:sp>
        <p:nvSpPr>
          <p:cNvPr id="41" name="圆角矩形 40"/>
          <p:cNvSpPr/>
          <p:nvPr/>
        </p:nvSpPr>
        <p:spPr>
          <a:xfrm>
            <a:off x="5237021" y="209305"/>
            <a:ext cx="1330033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用（用）</a:t>
            </a:r>
            <a:endParaRPr kumimoji="1" lang="zh-CN" altLang="en-US" dirty="0"/>
          </a:p>
        </p:txBody>
      </p:sp>
      <p:sp>
        <p:nvSpPr>
          <p:cNvPr id="42" name="圆角矩形 41"/>
          <p:cNvSpPr/>
          <p:nvPr/>
        </p:nvSpPr>
        <p:spPr>
          <a:xfrm>
            <a:off x="5237021" y="1069651"/>
            <a:ext cx="1330033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示（使）</a:t>
            </a:r>
            <a:endParaRPr kumimoji="1" lang="zh-CN" altLang="en-US" dirty="0"/>
          </a:p>
        </p:txBody>
      </p:sp>
      <p:sp>
        <p:nvSpPr>
          <p:cNvPr id="43" name="圆角矩形 42"/>
          <p:cNvSpPr/>
          <p:nvPr/>
        </p:nvSpPr>
        <p:spPr>
          <a:xfrm>
            <a:off x="5237021" y="5080340"/>
            <a:ext cx="1330033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链（联）</a:t>
            </a:r>
            <a:endParaRPr kumimoji="1" lang="zh-CN" altLang="en-US" dirty="0"/>
          </a:p>
        </p:txBody>
      </p:sp>
      <p:sp>
        <p:nvSpPr>
          <p:cNvPr id="44" name="圆角矩形 43"/>
          <p:cNvSpPr/>
          <p:nvPr/>
        </p:nvSpPr>
        <p:spPr>
          <a:xfrm>
            <a:off x="5237021" y="6048344"/>
            <a:ext cx="1330033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物（物）</a:t>
            </a:r>
            <a:endParaRPr kumimoji="1"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199911" y="160016"/>
            <a:ext cx="23180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altLang="zh-CN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1.5.2.1OSI</a:t>
            </a:r>
            <a:r>
              <a:rPr lang="zh-CN" altLang="sk-SK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参考</a:t>
            </a:r>
            <a:r>
              <a:rPr lang="zh-CN" altLang="sk-SK" sz="1200" dirty="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模型</a:t>
            </a:r>
            <a:endParaRPr lang="zh-CN" altLang="sk-SK" sz="12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006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21"/>
          <p:cNvSpPr/>
          <p:nvPr/>
        </p:nvSpPr>
        <p:spPr>
          <a:xfrm>
            <a:off x="5237021" y="3055584"/>
            <a:ext cx="1330033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输（叔）</a:t>
            </a:r>
            <a:endParaRPr kumimoji="1" lang="zh-CN" altLang="en-US" dirty="0"/>
          </a:p>
        </p:txBody>
      </p:sp>
      <p:sp>
        <p:nvSpPr>
          <p:cNvPr id="39" name="圆角矩形 38"/>
          <p:cNvSpPr/>
          <p:nvPr/>
        </p:nvSpPr>
        <p:spPr>
          <a:xfrm>
            <a:off x="5237021" y="4067962"/>
            <a:ext cx="1330033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网（网）</a:t>
            </a:r>
            <a:endParaRPr kumimoji="1" lang="zh-CN" altLang="en-US" dirty="0"/>
          </a:p>
        </p:txBody>
      </p:sp>
      <p:sp>
        <p:nvSpPr>
          <p:cNvPr id="40" name="圆角矩形 39"/>
          <p:cNvSpPr/>
          <p:nvPr/>
        </p:nvSpPr>
        <p:spPr>
          <a:xfrm>
            <a:off x="5237021" y="2048914"/>
            <a:ext cx="1330033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会（会）</a:t>
            </a:r>
            <a:endParaRPr kumimoji="1" lang="zh-CN" altLang="en-US" dirty="0"/>
          </a:p>
        </p:txBody>
      </p:sp>
      <p:sp>
        <p:nvSpPr>
          <p:cNvPr id="41" name="圆角矩形 40"/>
          <p:cNvSpPr/>
          <p:nvPr/>
        </p:nvSpPr>
        <p:spPr>
          <a:xfrm>
            <a:off x="5237021" y="209305"/>
            <a:ext cx="1330033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用（用）</a:t>
            </a:r>
            <a:endParaRPr kumimoji="1" lang="zh-CN" altLang="en-US" dirty="0"/>
          </a:p>
        </p:txBody>
      </p:sp>
      <p:sp>
        <p:nvSpPr>
          <p:cNvPr id="42" name="圆角矩形 41"/>
          <p:cNvSpPr/>
          <p:nvPr/>
        </p:nvSpPr>
        <p:spPr>
          <a:xfrm>
            <a:off x="5237021" y="1069651"/>
            <a:ext cx="1330033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示（使）</a:t>
            </a:r>
            <a:endParaRPr kumimoji="1" lang="zh-CN" altLang="en-US" dirty="0"/>
          </a:p>
        </p:txBody>
      </p:sp>
      <p:sp>
        <p:nvSpPr>
          <p:cNvPr id="43" name="圆角矩形 42"/>
          <p:cNvSpPr/>
          <p:nvPr/>
        </p:nvSpPr>
        <p:spPr>
          <a:xfrm>
            <a:off x="5237021" y="5080340"/>
            <a:ext cx="1330033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链（联）</a:t>
            </a:r>
            <a:endParaRPr kumimoji="1" lang="zh-CN" altLang="en-US" dirty="0"/>
          </a:p>
        </p:txBody>
      </p:sp>
      <p:sp>
        <p:nvSpPr>
          <p:cNvPr id="44" name="圆角矩形 43"/>
          <p:cNvSpPr/>
          <p:nvPr/>
        </p:nvSpPr>
        <p:spPr>
          <a:xfrm>
            <a:off x="5237021" y="6048344"/>
            <a:ext cx="1330033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物（物）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99911" y="160016"/>
            <a:ext cx="23180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altLang="zh-CN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1.5.2.1OSI</a:t>
            </a:r>
            <a:r>
              <a:rPr lang="zh-CN" altLang="sk-SK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参考</a:t>
            </a:r>
            <a:r>
              <a:rPr lang="zh-CN" altLang="sk-SK" sz="1200" dirty="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模型</a:t>
            </a:r>
            <a:endParaRPr lang="zh-CN" altLang="sk-SK" sz="12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556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870509" y="1402281"/>
            <a:ext cx="508381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0" dirty="0"/>
              <a:t> </a:t>
            </a:r>
            <a:r>
              <a:rPr lang="zh-CN" altLang="en-US" sz="2130" dirty="0"/>
              <a:t>计算机网络原理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578135"/>
              </p:ext>
            </p:extLst>
          </p:nvPr>
        </p:nvGraphicFramePr>
        <p:xfrm>
          <a:off x="2790284" y="2347742"/>
          <a:ext cx="6732858" cy="28821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15169"/>
                <a:gridCol w="1806498"/>
                <a:gridCol w="3111191"/>
              </a:tblGrid>
              <a:tr h="57643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题型</a:t>
                      </a:r>
                      <a:endParaRPr lang="zh-CN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题目数量</a:t>
                      </a:r>
                      <a:endParaRPr lang="zh-CN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分值</a:t>
                      </a:r>
                      <a:endParaRPr lang="zh-CN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57643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单选题</a:t>
                      </a:r>
                      <a:endParaRPr lang="zh-CN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25</a:t>
                      </a:r>
                      <a:endParaRPr lang="zh-CN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25</a:t>
                      </a:r>
                      <a:r>
                        <a:rPr lang="zh-CN" altLang="en-US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分</a:t>
                      </a:r>
                      <a:endParaRPr lang="zh-CN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57643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填空题</a:t>
                      </a:r>
                      <a:endParaRPr lang="zh-CN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10</a:t>
                      </a:r>
                      <a:endParaRPr lang="zh-CN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10</a:t>
                      </a:r>
                      <a:r>
                        <a:rPr lang="zh-CN" altLang="en-US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分</a:t>
                      </a:r>
                      <a:endParaRPr lang="zh-CN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57643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简答题</a:t>
                      </a:r>
                      <a:endParaRPr lang="zh-CN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6</a:t>
                      </a:r>
                      <a:endParaRPr lang="zh-CN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30</a:t>
                      </a:r>
                      <a:r>
                        <a:rPr lang="zh-CN" altLang="en-US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分</a:t>
                      </a:r>
                      <a:endParaRPr lang="zh-CN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57643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综合题</a:t>
                      </a:r>
                      <a:endParaRPr lang="zh-CN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10</a:t>
                      </a:r>
                      <a:r>
                        <a:rPr lang="zh-CN" altLang="en-US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分、</a:t>
                      </a:r>
                      <a:r>
                        <a:rPr lang="en-US" altLang="zh-CN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12</a:t>
                      </a:r>
                      <a:r>
                        <a:rPr lang="zh-CN" altLang="en-US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分、</a:t>
                      </a:r>
                      <a:r>
                        <a:rPr lang="en-US" altLang="zh-CN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13</a:t>
                      </a:r>
                      <a:r>
                        <a:rPr lang="zh-CN" altLang="en-US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分</a:t>
                      </a:r>
                      <a:endParaRPr lang="zh-CN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98449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2507675" y="209305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应用层</a:t>
            </a:r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2507675" y="1069651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表示层</a:t>
            </a:r>
            <a:endParaRPr kumimoji="1" lang="zh-CN" altLang="en-US" dirty="0"/>
          </a:p>
        </p:txBody>
      </p:sp>
      <p:sp>
        <p:nvSpPr>
          <p:cNvPr id="11" name="上下箭头 10"/>
          <p:cNvSpPr/>
          <p:nvPr/>
        </p:nvSpPr>
        <p:spPr>
          <a:xfrm>
            <a:off x="3122030" y="606701"/>
            <a:ext cx="234320" cy="494544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2507675" y="2048914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会话层</a:t>
            </a:r>
            <a:endParaRPr kumimoji="1" lang="zh-CN" altLang="en-US" dirty="0"/>
          </a:p>
        </p:txBody>
      </p:sp>
      <p:sp>
        <p:nvSpPr>
          <p:cNvPr id="23" name="上下箭头 22"/>
          <p:cNvSpPr/>
          <p:nvPr/>
        </p:nvSpPr>
        <p:spPr>
          <a:xfrm>
            <a:off x="3126580" y="1518014"/>
            <a:ext cx="266092" cy="484492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2507675" y="3055584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传输层</a:t>
            </a:r>
            <a:endParaRPr kumimoji="1" lang="zh-CN" altLang="en-US" dirty="0"/>
          </a:p>
        </p:txBody>
      </p:sp>
      <p:sp>
        <p:nvSpPr>
          <p:cNvPr id="29" name="圆角矩形 28"/>
          <p:cNvSpPr/>
          <p:nvPr/>
        </p:nvSpPr>
        <p:spPr>
          <a:xfrm>
            <a:off x="2544688" y="4067962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网络层</a:t>
            </a:r>
            <a:endParaRPr kumimoji="1" lang="zh-CN" altLang="en-US" dirty="0"/>
          </a:p>
        </p:txBody>
      </p:sp>
      <p:sp>
        <p:nvSpPr>
          <p:cNvPr id="30" name="圆角矩形 29"/>
          <p:cNvSpPr/>
          <p:nvPr/>
        </p:nvSpPr>
        <p:spPr>
          <a:xfrm>
            <a:off x="2544688" y="5081016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数据链路层</a:t>
            </a:r>
            <a:endParaRPr kumimoji="1" lang="zh-CN" altLang="en-US" dirty="0"/>
          </a:p>
        </p:txBody>
      </p:sp>
      <p:sp>
        <p:nvSpPr>
          <p:cNvPr id="31" name="圆角矩形 30"/>
          <p:cNvSpPr/>
          <p:nvPr/>
        </p:nvSpPr>
        <p:spPr>
          <a:xfrm>
            <a:off x="2544688" y="6048344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物理层</a:t>
            </a:r>
            <a:endParaRPr kumimoji="1" lang="zh-CN" altLang="en-US" dirty="0"/>
          </a:p>
        </p:txBody>
      </p:sp>
      <p:sp>
        <p:nvSpPr>
          <p:cNvPr id="32" name="上下箭头 31"/>
          <p:cNvSpPr/>
          <p:nvPr/>
        </p:nvSpPr>
        <p:spPr>
          <a:xfrm>
            <a:off x="3126580" y="2518300"/>
            <a:ext cx="266092" cy="494544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上下箭头 32"/>
          <p:cNvSpPr/>
          <p:nvPr/>
        </p:nvSpPr>
        <p:spPr>
          <a:xfrm>
            <a:off x="3138159" y="3524631"/>
            <a:ext cx="250207" cy="494819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上下箭头 33"/>
          <p:cNvSpPr/>
          <p:nvPr/>
        </p:nvSpPr>
        <p:spPr>
          <a:xfrm>
            <a:off x="3126578" y="4531300"/>
            <a:ext cx="266093" cy="486037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上下箭头 34"/>
          <p:cNvSpPr/>
          <p:nvPr/>
        </p:nvSpPr>
        <p:spPr>
          <a:xfrm>
            <a:off x="3122030" y="5550402"/>
            <a:ext cx="272334" cy="462466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4433558" y="237369"/>
            <a:ext cx="383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微信、</a:t>
            </a:r>
            <a:r>
              <a:rPr kumimoji="1" lang="en-US" altLang="zh-CN" dirty="0" smtClean="0"/>
              <a:t>QQ</a:t>
            </a:r>
            <a:r>
              <a:rPr kumimoji="1" lang="zh-CN" altLang="en-US" dirty="0" smtClean="0"/>
              <a:t>、电子邮件等</a:t>
            </a:r>
            <a:endParaRPr kumimoji="1"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4433558" y="1069651"/>
            <a:ext cx="383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翻译</a:t>
            </a:r>
            <a:endParaRPr kumimoji="1"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4433558" y="2061228"/>
            <a:ext cx="383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确认对方可以通话</a:t>
            </a:r>
            <a:endParaRPr kumimoji="1"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4433558" y="3091272"/>
            <a:ext cx="383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控制速度，数据分组。</a:t>
            </a:r>
            <a:endParaRPr kumimoji="1"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4433558" y="4019450"/>
            <a:ext cx="383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给数据加上</a:t>
            </a:r>
            <a:r>
              <a:rPr kumimoji="1" lang="en-US" altLang="zh-CN" dirty="0" smtClean="0"/>
              <a:t>IP</a:t>
            </a:r>
            <a:r>
              <a:rPr kumimoji="1" lang="zh-CN" altLang="en-US" dirty="0" smtClean="0"/>
              <a:t>地址</a:t>
            </a:r>
            <a:r>
              <a:rPr kumimoji="1" lang="zh-CN" altLang="en-US" dirty="0"/>
              <a:t>。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4433558" y="5103582"/>
            <a:ext cx="383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给数据加上</a:t>
            </a:r>
            <a:r>
              <a:rPr kumimoji="1" lang="en-US" altLang="zh-CN" dirty="0" smtClean="0"/>
              <a:t>MAC</a:t>
            </a:r>
            <a:r>
              <a:rPr kumimoji="1" lang="zh-CN" altLang="en-US" dirty="0" smtClean="0"/>
              <a:t>地址。</a:t>
            </a:r>
            <a:endParaRPr kumimoji="1"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4433558" y="6097019"/>
            <a:ext cx="383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光纤、双绞线、电磁波。</a:t>
            </a:r>
            <a:endParaRPr kumimoji="1"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8645236" y="2882969"/>
            <a:ext cx="30895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/>
              <a:t>数据 由上到下 层层封装。</a:t>
            </a:r>
            <a:endParaRPr kumimoji="1" lang="zh-CN" altLang="en-US" sz="2000" dirty="0"/>
          </a:p>
        </p:txBody>
      </p:sp>
      <p:sp>
        <p:nvSpPr>
          <p:cNvPr id="39" name="右箭头 38"/>
          <p:cNvSpPr/>
          <p:nvPr/>
        </p:nvSpPr>
        <p:spPr>
          <a:xfrm rot="5400000">
            <a:off x="5122205" y="3091366"/>
            <a:ext cx="6029863" cy="691202"/>
          </a:xfrm>
          <a:prstGeom prst="rightArrow">
            <a:avLst>
              <a:gd name="adj1" fmla="val 38563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199911" y="160016"/>
            <a:ext cx="23180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altLang="zh-CN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1.5.2.1OSI</a:t>
            </a:r>
            <a:r>
              <a:rPr lang="zh-CN" altLang="sk-SK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参考</a:t>
            </a:r>
            <a:r>
              <a:rPr lang="zh-CN" altLang="sk-SK" sz="1200" dirty="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模型</a:t>
            </a:r>
            <a:endParaRPr lang="zh-CN" altLang="sk-SK" sz="12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064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2507675" y="209305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应用层</a:t>
            </a:r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2507675" y="1069651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表示层</a:t>
            </a:r>
            <a:endParaRPr kumimoji="1" lang="zh-CN" altLang="en-US" dirty="0"/>
          </a:p>
        </p:txBody>
      </p:sp>
      <p:sp>
        <p:nvSpPr>
          <p:cNvPr id="11" name="上下箭头 10"/>
          <p:cNvSpPr/>
          <p:nvPr/>
        </p:nvSpPr>
        <p:spPr>
          <a:xfrm>
            <a:off x="3122030" y="606701"/>
            <a:ext cx="234320" cy="494544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2507675" y="2048914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会话层</a:t>
            </a:r>
            <a:endParaRPr kumimoji="1" lang="zh-CN" altLang="en-US" dirty="0"/>
          </a:p>
        </p:txBody>
      </p:sp>
      <p:sp>
        <p:nvSpPr>
          <p:cNvPr id="23" name="上下箭头 22"/>
          <p:cNvSpPr/>
          <p:nvPr/>
        </p:nvSpPr>
        <p:spPr>
          <a:xfrm>
            <a:off x="3126580" y="1518014"/>
            <a:ext cx="266092" cy="484492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2507675" y="3055584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传输层</a:t>
            </a:r>
            <a:endParaRPr kumimoji="1" lang="zh-CN" altLang="en-US" dirty="0"/>
          </a:p>
        </p:txBody>
      </p:sp>
      <p:sp>
        <p:nvSpPr>
          <p:cNvPr id="29" name="圆角矩形 28"/>
          <p:cNvSpPr/>
          <p:nvPr/>
        </p:nvSpPr>
        <p:spPr>
          <a:xfrm>
            <a:off x="2544688" y="4067962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网络层</a:t>
            </a:r>
            <a:endParaRPr kumimoji="1" lang="zh-CN" altLang="en-US" dirty="0"/>
          </a:p>
        </p:txBody>
      </p:sp>
      <p:sp>
        <p:nvSpPr>
          <p:cNvPr id="30" name="圆角矩形 29"/>
          <p:cNvSpPr/>
          <p:nvPr/>
        </p:nvSpPr>
        <p:spPr>
          <a:xfrm>
            <a:off x="2544688" y="5081016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数据链路层</a:t>
            </a:r>
            <a:endParaRPr kumimoji="1" lang="zh-CN" altLang="en-US" dirty="0"/>
          </a:p>
        </p:txBody>
      </p:sp>
      <p:sp>
        <p:nvSpPr>
          <p:cNvPr id="31" name="圆角矩形 30"/>
          <p:cNvSpPr/>
          <p:nvPr/>
        </p:nvSpPr>
        <p:spPr>
          <a:xfrm>
            <a:off x="2544688" y="6048344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物理层</a:t>
            </a:r>
            <a:endParaRPr kumimoji="1" lang="zh-CN" altLang="en-US" dirty="0"/>
          </a:p>
        </p:txBody>
      </p:sp>
      <p:sp>
        <p:nvSpPr>
          <p:cNvPr id="32" name="上下箭头 31"/>
          <p:cNvSpPr/>
          <p:nvPr/>
        </p:nvSpPr>
        <p:spPr>
          <a:xfrm>
            <a:off x="3126580" y="2518300"/>
            <a:ext cx="266092" cy="494544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上下箭头 32"/>
          <p:cNvSpPr/>
          <p:nvPr/>
        </p:nvSpPr>
        <p:spPr>
          <a:xfrm>
            <a:off x="3138159" y="3524631"/>
            <a:ext cx="250207" cy="494819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上下箭头 33"/>
          <p:cNvSpPr/>
          <p:nvPr/>
        </p:nvSpPr>
        <p:spPr>
          <a:xfrm>
            <a:off x="3126578" y="4531300"/>
            <a:ext cx="266093" cy="486037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上下箭头 34"/>
          <p:cNvSpPr/>
          <p:nvPr/>
        </p:nvSpPr>
        <p:spPr>
          <a:xfrm>
            <a:off x="3122030" y="5550402"/>
            <a:ext cx="272334" cy="462466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4433558" y="237369"/>
            <a:ext cx="383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微信、</a:t>
            </a:r>
            <a:r>
              <a:rPr kumimoji="1" lang="en-US" altLang="zh-CN" dirty="0" smtClean="0"/>
              <a:t>QQ</a:t>
            </a:r>
            <a:r>
              <a:rPr kumimoji="1" lang="zh-CN" altLang="en-US" dirty="0" smtClean="0"/>
              <a:t>、电子邮件等</a:t>
            </a:r>
            <a:endParaRPr kumimoji="1"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4433558" y="1069651"/>
            <a:ext cx="383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翻译</a:t>
            </a:r>
            <a:endParaRPr kumimoji="1"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4433558" y="2061228"/>
            <a:ext cx="383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确认对方可以通话</a:t>
            </a:r>
            <a:endParaRPr kumimoji="1"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4433558" y="3091272"/>
            <a:ext cx="383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控制速度，数据分组。</a:t>
            </a:r>
            <a:endParaRPr kumimoji="1"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4433558" y="4019450"/>
            <a:ext cx="383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给数据加上</a:t>
            </a:r>
            <a:r>
              <a:rPr kumimoji="1" lang="en-US" altLang="zh-CN" dirty="0" smtClean="0"/>
              <a:t>IP</a:t>
            </a:r>
            <a:r>
              <a:rPr kumimoji="1" lang="zh-CN" altLang="en-US" dirty="0" smtClean="0"/>
              <a:t>地址</a:t>
            </a:r>
            <a:r>
              <a:rPr kumimoji="1" lang="zh-CN" altLang="en-US" dirty="0"/>
              <a:t>。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4433558" y="5103582"/>
            <a:ext cx="383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给数据加上</a:t>
            </a:r>
            <a:r>
              <a:rPr kumimoji="1" lang="en-US" altLang="zh-CN" dirty="0" smtClean="0"/>
              <a:t>MAC</a:t>
            </a:r>
            <a:r>
              <a:rPr kumimoji="1" lang="zh-CN" altLang="en-US" dirty="0" smtClean="0"/>
              <a:t>地址。</a:t>
            </a:r>
            <a:endParaRPr kumimoji="1"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4433558" y="6097019"/>
            <a:ext cx="383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光纤、双绞线、电磁波。</a:t>
            </a:r>
            <a:endParaRPr kumimoji="1"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8645236" y="2882969"/>
            <a:ext cx="3089564" cy="960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每层功能特定，且</a:t>
            </a:r>
            <a:r>
              <a:rPr lang="zh-CN" altLang="en-US" sz="2000" dirty="0" smtClean="0"/>
              <a:t>下层</a:t>
            </a:r>
            <a:r>
              <a:rPr lang="zh-CN" altLang="en-US" sz="2000" dirty="0"/>
              <a:t>为</a:t>
            </a:r>
            <a:r>
              <a:rPr lang="zh-CN" altLang="en-US" sz="2000" dirty="0" smtClean="0"/>
              <a:t>上层</a:t>
            </a:r>
            <a:r>
              <a:rPr lang="zh-CN" altLang="en-US" sz="2000" dirty="0"/>
              <a:t>提供服务</a:t>
            </a:r>
            <a:endParaRPr kumimoji="1" lang="zh-CN" altLang="en-US" sz="2000" dirty="0"/>
          </a:p>
        </p:txBody>
      </p:sp>
      <p:sp>
        <p:nvSpPr>
          <p:cNvPr id="39" name="右箭头 38"/>
          <p:cNvSpPr/>
          <p:nvPr/>
        </p:nvSpPr>
        <p:spPr>
          <a:xfrm rot="16200000">
            <a:off x="5122205" y="3091366"/>
            <a:ext cx="6029863" cy="691202"/>
          </a:xfrm>
          <a:prstGeom prst="rightArrow">
            <a:avLst>
              <a:gd name="adj1" fmla="val 38563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199911" y="160016"/>
            <a:ext cx="23180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altLang="zh-CN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1.5.2.1OSI</a:t>
            </a:r>
            <a:r>
              <a:rPr lang="zh-CN" altLang="sk-SK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参考</a:t>
            </a:r>
            <a:r>
              <a:rPr lang="zh-CN" altLang="sk-SK" sz="1200" dirty="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模型</a:t>
            </a:r>
            <a:endParaRPr lang="zh-CN" altLang="sk-SK" sz="12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360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2507675" y="209305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应用层</a:t>
            </a:r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2507675" y="1069651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表示层</a:t>
            </a:r>
            <a:endParaRPr kumimoji="1" lang="zh-CN" altLang="en-US" dirty="0"/>
          </a:p>
        </p:txBody>
      </p:sp>
      <p:sp>
        <p:nvSpPr>
          <p:cNvPr id="11" name="上下箭头 10"/>
          <p:cNvSpPr/>
          <p:nvPr/>
        </p:nvSpPr>
        <p:spPr>
          <a:xfrm>
            <a:off x="3122030" y="606701"/>
            <a:ext cx="234320" cy="494544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2507675" y="2048914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会话层</a:t>
            </a:r>
            <a:endParaRPr kumimoji="1" lang="zh-CN" altLang="en-US" dirty="0"/>
          </a:p>
        </p:txBody>
      </p:sp>
      <p:sp>
        <p:nvSpPr>
          <p:cNvPr id="23" name="上下箭头 22"/>
          <p:cNvSpPr/>
          <p:nvPr/>
        </p:nvSpPr>
        <p:spPr>
          <a:xfrm>
            <a:off x="3126580" y="1518014"/>
            <a:ext cx="266092" cy="484492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2507675" y="3055584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传输层</a:t>
            </a:r>
            <a:endParaRPr kumimoji="1" lang="zh-CN" altLang="en-US" dirty="0"/>
          </a:p>
        </p:txBody>
      </p:sp>
      <p:sp>
        <p:nvSpPr>
          <p:cNvPr id="29" name="圆角矩形 28"/>
          <p:cNvSpPr/>
          <p:nvPr/>
        </p:nvSpPr>
        <p:spPr>
          <a:xfrm>
            <a:off x="2544688" y="4067962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网络层</a:t>
            </a:r>
            <a:endParaRPr kumimoji="1" lang="zh-CN" altLang="en-US" dirty="0"/>
          </a:p>
        </p:txBody>
      </p:sp>
      <p:sp>
        <p:nvSpPr>
          <p:cNvPr id="30" name="圆角矩形 29"/>
          <p:cNvSpPr/>
          <p:nvPr/>
        </p:nvSpPr>
        <p:spPr>
          <a:xfrm>
            <a:off x="2544688" y="5081016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数据链路层</a:t>
            </a:r>
            <a:endParaRPr kumimoji="1" lang="zh-CN" altLang="en-US" dirty="0"/>
          </a:p>
        </p:txBody>
      </p:sp>
      <p:sp>
        <p:nvSpPr>
          <p:cNvPr id="31" name="圆角矩形 30"/>
          <p:cNvSpPr/>
          <p:nvPr/>
        </p:nvSpPr>
        <p:spPr>
          <a:xfrm>
            <a:off x="2544688" y="6048344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物理层</a:t>
            </a:r>
            <a:endParaRPr kumimoji="1" lang="zh-CN" altLang="en-US" dirty="0"/>
          </a:p>
        </p:txBody>
      </p:sp>
      <p:sp>
        <p:nvSpPr>
          <p:cNvPr id="32" name="上下箭头 31"/>
          <p:cNvSpPr/>
          <p:nvPr/>
        </p:nvSpPr>
        <p:spPr>
          <a:xfrm>
            <a:off x="3126580" y="2518300"/>
            <a:ext cx="266092" cy="494544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上下箭头 32"/>
          <p:cNvSpPr/>
          <p:nvPr/>
        </p:nvSpPr>
        <p:spPr>
          <a:xfrm>
            <a:off x="3138159" y="3524631"/>
            <a:ext cx="250207" cy="494819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上下箭头 33"/>
          <p:cNvSpPr/>
          <p:nvPr/>
        </p:nvSpPr>
        <p:spPr>
          <a:xfrm>
            <a:off x="3126578" y="4531300"/>
            <a:ext cx="266093" cy="486037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上下箭头 34"/>
          <p:cNvSpPr/>
          <p:nvPr/>
        </p:nvSpPr>
        <p:spPr>
          <a:xfrm>
            <a:off x="3122030" y="5550402"/>
            <a:ext cx="272334" cy="462466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4433557" y="237369"/>
            <a:ext cx="605433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dirty="0" smtClean="0"/>
              <a:t>为</a:t>
            </a:r>
            <a:r>
              <a:rPr lang="zh-CN" altLang="en-US" dirty="0"/>
              <a:t>用户提供了一个使用网络应用的“接口”。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4433557" y="944400"/>
            <a:ext cx="7384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dirty="0" smtClean="0"/>
              <a:t>用于</a:t>
            </a:r>
            <a:r>
              <a:rPr lang="zh-CN" altLang="en-US" dirty="0"/>
              <a:t>处理应用实体间交换数据的语法，解决格式和数据表示的差别。不独立存在。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433557" y="2027643"/>
            <a:ext cx="714884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dirty="0"/>
              <a:t>通过两台计算机间建立、管理、终止通信来完成会话</a:t>
            </a:r>
            <a:r>
              <a:rPr lang="zh-CN" altLang="en-US" dirty="0" smtClean="0"/>
              <a:t>。不独立存在</a:t>
            </a:r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4433558" y="3020428"/>
            <a:ext cx="3837710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dirty="0"/>
              <a:t>实现</a:t>
            </a:r>
            <a:r>
              <a:rPr lang="zh-CN" altLang="en-US" dirty="0">
                <a:solidFill>
                  <a:srgbClr val="FF0000"/>
                </a:solidFill>
              </a:rPr>
              <a:t>端到端</a:t>
            </a:r>
            <a:r>
              <a:rPr lang="zh-CN" altLang="en-US" dirty="0"/>
              <a:t>的可靠数据</a:t>
            </a:r>
            <a:r>
              <a:rPr lang="zh-CN" altLang="en-US" dirty="0" smtClean="0"/>
              <a:t>传输</a:t>
            </a:r>
            <a:endParaRPr lang="en-US" altLang="zh-CN" dirty="0"/>
          </a:p>
        </p:txBody>
      </p:sp>
      <p:sp>
        <p:nvSpPr>
          <p:cNvPr id="36" name="文本框 35"/>
          <p:cNvSpPr txBox="1"/>
          <p:nvPr/>
        </p:nvSpPr>
        <p:spPr>
          <a:xfrm>
            <a:off x="4433558" y="4062645"/>
            <a:ext cx="383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转发和路由</a:t>
            </a:r>
            <a:endParaRPr kumimoji="1"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4433557" y="5103582"/>
            <a:ext cx="7384369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dirty="0"/>
              <a:t>数据链路层功</a:t>
            </a:r>
            <a:r>
              <a:rPr lang="zh-CN" altLang="en-US" dirty="0" smtClean="0"/>
              <a:t>：</a:t>
            </a:r>
            <a:r>
              <a:rPr lang="en-US" altLang="zh-CN" dirty="0" smtClean="0"/>
              <a:t>1</a:t>
            </a:r>
            <a:r>
              <a:rPr lang="zh-CN" altLang="en-US" dirty="0"/>
              <a:t>、差错控制 </a:t>
            </a:r>
            <a:r>
              <a:rPr lang="en-US" altLang="zh-CN" dirty="0" smtClean="0"/>
              <a:t>2</a:t>
            </a:r>
            <a:r>
              <a:rPr lang="zh-CN" altLang="en-US" dirty="0"/>
              <a:t>、流量控制</a:t>
            </a:r>
            <a:r>
              <a:rPr lang="zh-CN" altLang="en-US" dirty="0" smtClean="0"/>
              <a:t>。</a:t>
            </a:r>
            <a:r>
              <a:rPr lang="en-US" altLang="zh-CN" dirty="0" smtClean="0"/>
              <a:t>3</a:t>
            </a:r>
            <a:r>
              <a:rPr lang="zh-CN" altLang="en-US" dirty="0"/>
              <a:t>、链路管理 </a:t>
            </a:r>
            <a:r>
              <a:rPr lang="en-US" altLang="zh-CN" dirty="0" smtClean="0"/>
              <a:t>4</a:t>
            </a:r>
            <a:r>
              <a:rPr lang="zh-CN" altLang="en-US" dirty="0"/>
              <a:t>、寻</a:t>
            </a:r>
            <a:r>
              <a:rPr lang="zh-CN" altLang="en-US" dirty="0" smtClean="0"/>
              <a:t>址</a:t>
            </a:r>
            <a:endParaRPr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4433558" y="6012868"/>
            <a:ext cx="7578333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传输</a:t>
            </a:r>
            <a:r>
              <a:rPr lang="zh-CN" altLang="en-US" dirty="0"/>
              <a:t>介质上实现无结构比特流传输</a:t>
            </a:r>
            <a:r>
              <a:rPr lang="zh-CN" altLang="en-US" dirty="0" smtClean="0"/>
              <a:t>。</a:t>
            </a: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138624" y="1824278"/>
            <a:ext cx="861774" cy="31157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kumimoji="1" lang="zh-CN" altLang="en-US" sz="4400" smtClean="0"/>
              <a:t>先了解即可</a:t>
            </a:r>
            <a:endParaRPr kumimoji="1" lang="zh-CN" altLang="en-US" sz="4400"/>
          </a:p>
        </p:txBody>
      </p:sp>
      <p:sp>
        <p:nvSpPr>
          <p:cNvPr id="3" name="文本框 2"/>
          <p:cNvSpPr txBox="1"/>
          <p:nvPr/>
        </p:nvSpPr>
        <p:spPr>
          <a:xfrm>
            <a:off x="1094558" y="1148682"/>
            <a:ext cx="1136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第二章</a:t>
            </a:r>
            <a:endParaRPr kumimoji="1" lang="zh-CN" altLang="en-US" dirty="0"/>
          </a:p>
        </p:txBody>
      </p:sp>
      <p:sp>
        <p:nvSpPr>
          <p:cNvPr id="6" name="左中括号 5"/>
          <p:cNvSpPr/>
          <p:nvPr/>
        </p:nvSpPr>
        <p:spPr>
          <a:xfrm>
            <a:off x="2228358" y="400128"/>
            <a:ext cx="196187" cy="1839609"/>
          </a:xfrm>
          <a:prstGeom prst="leftBracket">
            <a:avLst/>
          </a:prstGeom>
          <a:ln>
            <a:solidFill>
              <a:srgbClr val="202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1094558" y="3012844"/>
            <a:ext cx="1136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第三章</a:t>
            </a:r>
            <a:endParaRPr kumimoji="1"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1094558" y="4019450"/>
            <a:ext cx="1136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第四章</a:t>
            </a:r>
            <a:endParaRPr kumimoji="1"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1094558" y="5026056"/>
            <a:ext cx="1136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第五章</a:t>
            </a:r>
            <a:endParaRPr kumimoji="1"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1094558" y="6010349"/>
            <a:ext cx="1136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第六章</a:t>
            </a:r>
            <a:endParaRPr kumimoji="1"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199911" y="160016"/>
            <a:ext cx="23180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altLang="zh-CN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1.5.2.1OSI</a:t>
            </a:r>
            <a:r>
              <a:rPr lang="zh-CN" altLang="sk-SK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参考</a:t>
            </a:r>
            <a:r>
              <a:rPr lang="zh-CN" altLang="sk-SK" sz="1200" dirty="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模型</a:t>
            </a:r>
            <a:endParaRPr lang="zh-CN" altLang="sk-SK" sz="12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899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1020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1.5 </a:t>
            </a:r>
            <a:r>
              <a:rPr lang="zh-CN" altLang="en-US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计算机网络体系结构</a:t>
            </a:r>
            <a:endParaRPr lang="zh-CN" altLang="en-US" sz="2800" dirty="0"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7" name="文本框 2"/>
          <p:cNvSpPr txBox="1"/>
          <p:nvPr>
            <p:custDataLst>
              <p:tags r:id="rId1"/>
            </p:custDataLst>
          </p:nvPr>
        </p:nvSpPr>
        <p:spPr>
          <a:xfrm>
            <a:off x="748515" y="89017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1.5.2.1 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OSI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958330" y="615717"/>
            <a:ext cx="4403092" cy="1496624"/>
            <a:chOff x="7946572" y="245965"/>
            <a:chExt cx="3246994" cy="1496793"/>
          </a:xfrm>
        </p:grpSpPr>
        <p:sp>
          <p:nvSpPr>
            <p:cNvPr id="5" name="左大括号 4"/>
            <p:cNvSpPr/>
            <p:nvPr/>
          </p:nvSpPr>
          <p:spPr>
            <a:xfrm>
              <a:off x="9645928" y="245965"/>
              <a:ext cx="83821" cy="1409224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9527872" y="493876"/>
              <a:ext cx="1454244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OSI</a:t>
              </a:r>
              <a:r>
                <a:rPr lang="zh-CN" altLang="en-US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参考模型</a:t>
              </a:r>
              <a:endParaRPr lang="zh-CN" altLang="en-US" kern="900" spc="-10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9508204" y="1446180"/>
              <a:ext cx="1492716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五层参考模型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7946572" y="730898"/>
              <a:ext cx="2276585" cy="368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计算机网络体系结构</a:t>
              </a:r>
              <a:endParaRPr lang="zh-CN" altLang="en-US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9586876" y="802208"/>
              <a:ext cx="1056701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有关术语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9435158" y="1170873"/>
              <a:ext cx="1758408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TCP/IP</a:t>
              </a: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参考模型</a:t>
              </a: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9376410" y="447675"/>
            <a:ext cx="2734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计算机网络体系结构定义</a:t>
            </a:r>
          </a:p>
        </p:txBody>
      </p:sp>
      <p:sp>
        <p:nvSpPr>
          <p:cNvPr id="92" name="矩形 91"/>
          <p:cNvSpPr/>
          <p:nvPr/>
        </p:nvSpPr>
        <p:spPr>
          <a:xfrm>
            <a:off x="7852619" y="2369754"/>
            <a:ext cx="4061056" cy="87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zh-CN" altLang="en-US" dirty="0"/>
              <a:t>数据在垂直的层次中</a:t>
            </a:r>
            <a:r>
              <a:rPr lang="zh-CN" altLang="en-US" dirty="0">
                <a:solidFill>
                  <a:srgbClr val="FF0000"/>
                </a:solidFill>
              </a:rPr>
              <a:t>自上而下</a:t>
            </a:r>
            <a:r>
              <a:rPr lang="zh-CN" altLang="en-US" dirty="0"/>
              <a:t>地逐层</a:t>
            </a:r>
            <a:r>
              <a:rPr lang="zh-CN" altLang="en-US" dirty="0" smtClean="0"/>
              <a:t>传递至物理层。</a:t>
            </a:r>
            <a:endParaRPr lang="en-US" altLang="zh-CN" dirty="0" smtClean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834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1020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1.5 </a:t>
            </a:r>
            <a:r>
              <a:rPr lang="zh-CN" altLang="en-US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计算机网络体系结构</a:t>
            </a:r>
            <a:endParaRPr lang="zh-CN" altLang="en-US" sz="2800" dirty="0"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7" name="文本框 2"/>
          <p:cNvSpPr txBox="1"/>
          <p:nvPr>
            <p:custDataLst>
              <p:tags r:id="rId1"/>
            </p:custDataLst>
          </p:nvPr>
        </p:nvSpPr>
        <p:spPr>
          <a:xfrm>
            <a:off x="748515" y="89017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1.5.2.1 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OSI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958330" y="615717"/>
            <a:ext cx="4403092" cy="1496624"/>
            <a:chOff x="7946572" y="245965"/>
            <a:chExt cx="3246994" cy="1496793"/>
          </a:xfrm>
        </p:grpSpPr>
        <p:sp>
          <p:nvSpPr>
            <p:cNvPr id="5" name="左大括号 4"/>
            <p:cNvSpPr/>
            <p:nvPr/>
          </p:nvSpPr>
          <p:spPr>
            <a:xfrm>
              <a:off x="9645928" y="245965"/>
              <a:ext cx="83821" cy="1409224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9527872" y="493876"/>
              <a:ext cx="1454244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OSI</a:t>
              </a:r>
              <a:r>
                <a:rPr lang="zh-CN" altLang="en-US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参考模型</a:t>
              </a:r>
              <a:endParaRPr lang="zh-CN" altLang="en-US" kern="900" spc="-10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9508204" y="1446180"/>
              <a:ext cx="1492716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五层参考模型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7946572" y="730898"/>
              <a:ext cx="2276585" cy="368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计算机网络体系结构</a:t>
              </a:r>
              <a:endParaRPr lang="zh-CN" altLang="en-US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9586876" y="802208"/>
              <a:ext cx="1056701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有关术语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9435158" y="1170873"/>
              <a:ext cx="1758408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TCP/IP</a:t>
              </a: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参考模型</a:t>
              </a: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9376410" y="447675"/>
            <a:ext cx="2734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计算机网络体系结构定义</a:t>
            </a:r>
          </a:p>
        </p:txBody>
      </p:sp>
      <p:grpSp>
        <p:nvGrpSpPr>
          <p:cNvPr id="9" name="组 8"/>
          <p:cNvGrpSpPr/>
          <p:nvPr/>
        </p:nvGrpSpPr>
        <p:grpSpPr>
          <a:xfrm>
            <a:off x="579429" y="2112341"/>
            <a:ext cx="7001972" cy="3954348"/>
            <a:chOff x="413175" y="1841036"/>
            <a:chExt cx="7001972" cy="3954348"/>
          </a:xfrm>
        </p:grpSpPr>
        <p:grpSp>
          <p:nvGrpSpPr>
            <p:cNvPr id="33" name="组 32"/>
            <p:cNvGrpSpPr/>
            <p:nvPr/>
          </p:nvGrpSpPr>
          <p:grpSpPr>
            <a:xfrm>
              <a:off x="5724077" y="1841137"/>
              <a:ext cx="1691070" cy="3878384"/>
              <a:chOff x="8201075" y="2051361"/>
              <a:chExt cx="1611883" cy="4663382"/>
            </a:xfrm>
            <a:noFill/>
          </p:grpSpPr>
          <p:sp>
            <p:nvSpPr>
              <p:cNvPr id="34" name="圆角矩形 33"/>
              <p:cNvSpPr/>
              <p:nvPr/>
            </p:nvSpPr>
            <p:spPr>
              <a:xfrm>
                <a:off x="8201075" y="2051361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应用层</a:t>
                </a:r>
                <a:endParaRPr kumimoji="1" lang="zh-CN" altLang="en-US" dirty="0"/>
              </a:p>
            </p:txBody>
          </p:sp>
          <p:sp>
            <p:nvSpPr>
              <p:cNvPr id="35" name="圆角矩形 34"/>
              <p:cNvSpPr/>
              <p:nvPr/>
            </p:nvSpPr>
            <p:spPr>
              <a:xfrm>
                <a:off x="8210380" y="2757943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表示层</a:t>
                </a:r>
                <a:endParaRPr kumimoji="1" lang="zh-CN" altLang="en-US" dirty="0"/>
              </a:p>
            </p:txBody>
          </p:sp>
          <p:sp>
            <p:nvSpPr>
              <p:cNvPr id="36" name="圆角矩形 35"/>
              <p:cNvSpPr/>
              <p:nvPr/>
            </p:nvSpPr>
            <p:spPr>
              <a:xfrm>
                <a:off x="8224235" y="3470470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会话层</a:t>
                </a:r>
                <a:endParaRPr kumimoji="1" lang="zh-CN" altLang="en-US" dirty="0"/>
              </a:p>
            </p:txBody>
          </p:sp>
          <p:sp>
            <p:nvSpPr>
              <p:cNvPr id="37" name="圆角矩形 36"/>
              <p:cNvSpPr/>
              <p:nvPr/>
            </p:nvSpPr>
            <p:spPr>
              <a:xfrm>
                <a:off x="8238089" y="4182997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传输层</a:t>
                </a:r>
                <a:endParaRPr kumimoji="1" lang="zh-CN" altLang="en-US" dirty="0"/>
              </a:p>
            </p:txBody>
          </p:sp>
          <p:sp>
            <p:nvSpPr>
              <p:cNvPr id="38" name="圆角矩形 37"/>
              <p:cNvSpPr/>
              <p:nvPr/>
            </p:nvSpPr>
            <p:spPr>
              <a:xfrm>
                <a:off x="8247394" y="4889579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网络层</a:t>
                </a:r>
                <a:endParaRPr kumimoji="1" lang="zh-CN" altLang="en-US" dirty="0"/>
              </a:p>
            </p:txBody>
          </p:sp>
          <p:sp>
            <p:nvSpPr>
              <p:cNvPr id="39" name="圆角矩形 38"/>
              <p:cNvSpPr/>
              <p:nvPr/>
            </p:nvSpPr>
            <p:spPr>
              <a:xfrm>
                <a:off x="8261249" y="5602106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数据链路层</a:t>
                </a:r>
                <a:endParaRPr kumimoji="1" lang="zh-CN" altLang="en-US" dirty="0"/>
              </a:p>
            </p:txBody>
          </p:sp>
          <p:sp>
            <p:nvSpPr>
              <p:cNvPr id="40" name="圆角矩形 39"/>
              <p:cNvSpPr/>
              <p:nvPr/>
            </p:nvSpPr>
            <p:spPr>
              <a:xfrm>
                <a:off x="8261249" y="6314633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物理层</a:t>
                </a:r>
                <a:endParaRPr kumimoji="1" lang="zh-CN" altLang="en-US" dirty="0"/>
              </a:p>
            </p:txBody>
          </p:sp>
          <p:sp>
            <p:nvSpPr>
              <p:cNvPr id="41" name="上下箭头 40"/>
              <p:cNvSpPr/>
              <p:nvPr/>
            </p:nvSpPr>
            <p:spPr>
              <a:xfrm>
                <a:off x="8843140" y="2451471"/>
                <a:ext cx="193963" cy="306472"/>
              </a:xfrm>
              <a:prstGeom prst="upDownArrow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2" name="上下箭头 41"/>
              <p:cNvSpPr/>
              <p:nvPr/>
            </p:nvSpPr>
            <p:spPr>
              <a:xfrm>
                <a:off x="8843140" y="3158053"/>
                <a:ext cx="193963" cy="306472"/>
              </a:xfrm>
              <a:prstGeom prst="upDownArrow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3" name="上下箭头 42"/>
              <p:cNvSpPr/>
              <p:nvPr/>
            </p:nvSpPr>
            <p:spPr>
              <a:xfrm>
                <a:off x="8843140" y="3870580"/>
                <a:ext cx="193963" cy="306472"/>
              </a:xfrm>
              <a:prstGeom prst="upDownArrow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4" name="上下箭头 43"/>
              <p:cNvSpPr/>
              <p:nvPr/>
            </p:nvSpPr>
            <p:spPr>
              <a:xfrm>
                <a:off x="8843140" y="4577162"/>
                <a:ext cx="193963" cy="306472"/>
              </a:xfrm>
              <a:prstGeom prst="upDownArrow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5" name="上下箭头 44"/>
              <p:cNvSpPr/>
              <p:nvPr/>
            </p:nvSpPr>
            <p:spPr>
              <a:xfrm>
                <a:off x="8843140" y="5295634"/>
                <a:ext cx="193963" cy="306472"/>
              </a:xfrm>
              <a:prstGeom prst="upDownArrow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6" name="上下箭头 45"/>
              <p:cNvSpPr/>
              <p:nvPr/>
            </p:nvSpPr>
            <p:spPr>
              <a:xfrm>
                <a:off x="8843140" y="6002216"/>
                <a:ext cx="193963" cy="306472"/>
              </a:xfrm>
              <a:prstGeom prst="upDownArrow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48" name="组 47"/>
            <p:cNvGrpSpPr/>
            <p:nvPr/>
          </p:nvGrpSpPr>
          <p:grpSpPr>
            <a:xfrm>
              <a:off x="413175" y="1841036"/>
              <a:ext cx="1691070" cy="3878384"/>
              <a:chOff x="8201075" y="2051361"/>
              <a:chExt cx="1611883" cy="4663382"/>
            </a:xfrm>
            <a:noFill/>
          </p:grpSpPr>
          <p:sp>
            <p:nvSpPr>
              <p:cNvPr id="49" name="圆角矩形 48"/>
              <p:cNvSpPr/>
              <p:nvPr/>
            </p:nvSpPr>
            <p:spPr>
              <a:xfrm>
                <a:off x="8201075" y="2051361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应用层</a:t>
                </a:r>
                <a:endParaRPr kumimoji="1" lang="zh-CN" altLang="en-US" dirty="0"/>
              </a:p>
            </p:txBody>
          </p:sp>
          <p:sp>
            <p:nvSpPr>
              <p:cNvPr id="50" name="圆角矩形 49"/>
              <p:cNvSpPr/>
              <p:nvPr/>
            </p:nvSpPr>
            <p:spPr>
              <a:xfrm>
                <a:off x="8210380" y="2757943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表示层</a:t>
                </a:r>
                <a:endParaRPr kumimoji="1" lang="zh-CN" altLang="en-US" dirty="0"/>
              </a:p>
            </p:txBody>
          </p:sp>
          <p:sp>
            <p:nvSpPr>
              <p:cNvPr id="51" name="圆角矩形 50"/>
              <p:cNvSpPr/>
              <p:nvPr/>
            </p:nvSpPr>
            <p:spPr>
              <a:xfrm>
                <a:off x="8224235" y="3470470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会话层</a:t>
                </a:r>
                <a:endParaRPr kumimoji="1" lang="zh-CN" altLang="en-US" dirty="0"/>
              </a:p>
            </p:txBody>
          </p:sp>
          <p:sp>
            <p:nvSpPr>
              <p:cNvPr id="52" name="圆角矩形 51"/>
              <p:cNvSpPr/>
              <p:nvPr/>
            </p:nvSpPr>
            <p:spPr>
              <a:xfrm>
                <a:off x="8238089" y="4182997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传输层</a:t>
                </a:r>
                <a:endParaRPr kumimoji="1" lang="zh-CN" altLang="en-US" dirty="0"/>
              </a:p>
            </p:txBody>
          </p:sp>
          <p:sp>
            <p:nvSpPr>
              <p:cNvPr id="53" name="圆角矩形 52"/>
              <p:cNvSpPr/>
              <p:nvPr/>
            </p:nvSpPr>
            <p:spPr>
              <a:xfrm>
                <a:off x="8247394" y="4889579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网络层</a:t>
                </a:r>
                <a:endParaRPr kumimoji="1" lang="zh-CN" altLang="en-US" dirty="0"/>
              </a:p>
            </p:txBody>
          </p:sp>
          <p:sp>
            <p:nvSpPr>
              <p:cNvPr id="54" name="圆角矩形 53"/>
              <p:cNvSpPr/>
              <p:nvPr/>
            </p:nvSpPr>
            <p:spPr>
              <a:xfrm>
                <a:off x="8261249" y="5602106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数据链路层</a:t>
                </a:r>
                <a:endParaRPr kumimoji="1" lang="zh-CN" altLang="en-US" dirty="0"/>
              </a:p>
            </p:txBody>
          </p:sp>
          <p:sp>
            <p:nvSpPr>
              <p:cNvPr id="55" name="圆角矩形 54"/>
              <p:cNvSpPr/>
              <p:nvPr/>
            </p:nvSpPr>
            <p:spPr>
              <a:xfrm>
                <a:off x="8261249" y="6314633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物理层</a:t>
                </a:r>
                <a:endParaRPr kumimoji="1" lang="zh-CN" altLang="en-US" dirty="0"/>
              </a:p>
            </p:txBody>
          </p:sp>
          <p:sp>
            <p:nvSpPr>
              <p:cNvPr id="56" name="上下箭头 55"/>
              <p:cNvSpPr/>
              <p:nvPr/>
            </p:nvSpPr>
            <p:spPr>
              <a:xfrm>
                <a:off x="8843140" y="2451471"/>
                <a:ext cx="193963" cy="306472"/>
              </a:xfrm>
              <a:prstGeom prst="upDownArrow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7" name="上下箭头 56"/>
              <p:cNvSpPr/>
              <p:nvPr/>
            </p:nvSpPr>
            <p:spPr>
              <a:xfrm>
                <a:off x="8843140" y="3158053"/>
                <a:ext cx="193963" cy="306472"/>
              </a:xfrm>
              <a:prstGeom prst="upDownArrow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8" name="上下箭头 57"/>
              <p:cNvSpPr/>
              <p:nvPr/>
            </p:nvSpPr>
            <p:spPr>
              <a:xfrm>
                <a:off x="8843140" y="3870580"/>
                <a:ext cx="193963" cy="306472"/>
              </a:xfrm>
              <a:prstGeom prst="upDownArrow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9" name="上下箭头 58"/>
              <p:cNvSpPr/>
              <p:nvPr/>
            </p:nvSpPr>
            <p:spPr>
              <a:xfrm>
                <a:off x="8843140" y="4577162"/>
                <a:ext cx="193963" cy="306472"/>
              </a:xfrm>
              <a:prstGeom prst="upDownArrow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0" name="上下箭头 59"/>
              <p:cNvSpPr/>
              <p:nvPr/>
            </p:nvSpPr>
            <p:spPr>
              <a:xfrm>
                <a:off x="8843140" y="5295634"/>
                <a:ext cx="193963" cy="306472"/>
              </a:xfrm>
              <a:prstGeom prst="upDownArrow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1" name="上下箭头 60"/>
              <p:cNvSpPr/>
              <p:nvPr/>
            </p:nvSpPr>
            <p:spPr>
              <a:xfrm>
                <a:off x="8843140" y="6002216"/>
                <a:ext cx="193963" cy="306472"/>
              </a:xfrm>
              <a:prstGeom prst="upDownArrow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6" name="左右箭头 5"/>
            <p:cNvSpPr/>
            <p:nvPr/>
          </p:nvSpPr>
          <p:spPr>
            <a:xfrm>
              <a:off x="2079948" y="1939130"/>
              <a:ext cx="3629594" cy="271074"/>
            </a:xfrm>
            <a:prstGeom prst="leftRightArrow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163810" y="1869496"/>
              <a:ext cx="118599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 smtClean="0"/>
                <a:t>协议</a:t>
              </a:r>
              <a:endParaRPr kumimoji="1" lang="zh-CN" altLang="en-US" dirty="0"/>
            </a:p>
          </p:txBody>
        </p:sp>
        <p:sp>
          <p:nvSpPr>
            <p:cNvPr id="62" name="左右箭头 61"/>
            <p:cNvSpPr/>
            <p:nvPr/>
          </p:nvSpPr>
          <p:spPr>
            <a:xfrm>
              <a:off x="2094227" y="2510546"/>
              <a:ext cx="3629594" cy="271074"/>
            </a:xfrm>
            <a:prstGeom prst="leftRightArrow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3178089" y="2468050"/>
              <a:ext cx="118599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mtClean="0"/>
                <a:t>协议</a:t>
              </a:r>
              <a:endParaRPr kumimoji="1" lang="zh-CN" altLang="en-US"/>
            </a:p>
          </p:txBody>
        </p:sp>
        <p:sp>
          <p:nvSpPr>
            <p:cNvPr id="64" name="左右箭头 63"/>
            <p:cNvSpPr/>
            <p:nvPr/>
          </p:nvSpPr>
          <p:spPr>
            <a:xfrm>
              <a:off x="2079366" y="3090878"/>
              <a:ext cx="3629594" cy="271074"/>
            </a:xfrm>
            <a:prstGeom prst="leftRightArrow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3163228" y="3021244"/>
              <a:ext cx="118599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mtClean="0"/>
                <a:t>协议</a:t>
              </a:r>
              <a:endParaRPr kumimoji="1" lang="zh-CN" altLang="en-US"/>
            </a:p>
          </p:txBody>
        </p:sp>
        <p:sp>
          <p:nvSpPr>
            <p:cNvPr id="66" name="左右箭头 65"/>
            <p:cNvSpPr/>
            <p:nvPr/>
          </p:nvSpPr>
          <p:spPr>
            <a:xfrm>
              <a:off x="2104246" y="3670589"/>
              <a:ext cx="3629594" cy="271074"/>
            </a:xfrm>
            <a:prstGeom prst="leftRightArrow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3188108" y="3600955"/>
              <a:ext cx="118599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mtClean="0"/>
                <a:t>协议</a:t>
              </a:r>
              <a:endParaRPr kumimoji="1" lang="zh-CN" altLang="en-US"/>
            </a:p>
          </p:txBody>
        </p:sp>
        <p:sp>
          <p:nvSpPr>
            <p:cNvPr id="68" name="圆角矩形 67"/>
            <p:cNvSpPr/>
            <p:nvPr/>
          </p:nvSpPr>
          <p:spPr>
            <a:xfrm>
              <a:off x="3018256" y="4209290"/>
              <a:ext cx="1627940" cy="332759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网络层</a:t>
              </a:r>
              <a:endParaRPr kumimoji="1" lang="zh-CN" altLang="en-US" dirty="0"/>
            </a:p>
          </p:txBody>
        </p:sp>
        <p:sp>
          <p:nvSpPr>
            <p:cNvPr id="69" name="圆角矩形 68"/>
            <p:cNvSpPr/>
            <p:nvPr/>
          </p:nvSpPr>
          <p:spPr>
            <a:xfrm>
              <a:off x="3032791" y="4801876"/>
              <a:ext cx="1627940" cy="332759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数据链路层</a:t>
              </a:r>
              <a:endParaRPr kumimoji="1" lang="zh-CN" altLang="en-US" dirty="0"/>
            </a:p>
          </p:txBody>
        </p:sp>
        <p:sp>
          <p:nvSpPr>
            <p:cNvPr id="70" name="圆角矩形 69"/>
            <p:cNvSpPr/>
            <p:nvPr/>
          </p:nvSpPr>
          <p:spPr>
            <a:xfrm>
              <a:off x="3032791" y="5394461"/>
              <a:ext cx="1627940" cy="332759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物理层</a:t>
              </a:r>
              <a:endParaRPr kumimoji="1" lang="zh-CN" altLang="en-US" dirty="0"/>
            </a:p>
          </p:txBody>
        </p:sp>
        <p:sp>
          <p:nvSpPr>
            <p:cNvPr id="71" name="上下箭头 70"/>
            <p:cNvSpPr/>
            <p:nvPr/>
          </p:nvSpPr>
          <p:spPr>
            <a:xfrm>
              <a:off x="3643269" y="4546993"/>
              <a:ext cx="203492" cy="254883"/>
            </a:xfrm>
            <a:prstGeom prst="upDownArrow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2" name="上下箭头 71"/>
            <p:cNvSpPr/>
            <p:nvPr/>
          </p:nvSpPr>
          <p:spPr>
            <a:xfrm>
              <a:off x="3643269" y="5134634"/>
              <a:ext cx="203492" cy="254883"/>
            </a:xfrm>
            <a:prstGeom prst="upDownArrow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3" name="左右箭头 72"/>
            <p:cNvSpPr/>
            <p:nvPr/>
          </p:nvSpPr>
          <p:spPr>
            <a:xfrm>
              <a:off x="2118781" y="4253009"/>
              <a:ext cx="899475" cy="281239"/>
            </a:xfrm>
            <a:prstGeom prst="leftRightArrow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2363026" y="4126253"/>
              <a:ext cx="323308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 smtClean="0"/>
                <a:t>协议</a:t>
              </a:r>
              <a:endParaRPr kumimoji="1" lang="zh-CN" altLang="en-US" sz="1400" dirty="0"/>
            </a:p>
          </p:txBody>
        </p:sp>
        <p:sp>
          <p:nvSpPr>
            <p:cNvPr id="81" name="左右箭头 80"/>
            <p:cNvSpPr/>
            <p:nvPr/>
          </p:nvSpPr>
          <p:spPr>
            <a:xfrm>
              <a:off x="2118781" y="4820199"/>
              <a:ext cx="899475" cy="281239"/>
            </a:xfrm>
            <a:prstGeom prst="leftRightArrow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2363026" y="4693443"/>
              <a:ext cx="323308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 smtClean="0"/>
                <a:t>协议</a:t>
              </a:r>
              <a:endParaRPr kumimoji="1" lang="zh-CN" altLang="en-US" sz="1400" dirty="0"/>
            </a:p>
          </p:txBody>
        </p:sp>
        <p:sp>
          <p:nvSpPr>
            <p:cNvPr id="83" name="左右箭头 82"/>
            <p:cNvSpPr/>
            <p:nvPr/>
          </p:nvSpPr>
          <p:spPr>
            <a:xfrm>
              <a:off x="2118781" y="5398920"/>
              <a:ext cx="899475" cy="281239"/>
            </a:xfrm>
            <a:prstGeom prst="leftRightArrow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2363026" y="5272164"/>
              <a:ext cx="323308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 smtClean="0"/>
                <a:t>协议</a:t>
              </a:r>
              <a:endParaRPr kumimoji="1" lang="zh-CN" altLang="en-US" sz="1400" dirty="0"/>
            </a:p>
          </p:txBody>
        </p:sp>
        <p:sp>
          <p:nvSpPr>
            <p:cNvPr id="85" name="左右箭头 84"/>
            <p:cNvSpPr/>
            <p:nvPr/>
          </p:nvSpPr>
          <p:spPr>
            <a:xfrm>
              <a:off x="4753290" y="4243338"/>
              <a:ext cx="899475" cy="281239"/>
            </a:xfrm>
            <a:prstGeom prst="leftRightArrow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4997535" y="4116582"/>
              <a:ext cx="323308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 smtClean="0"/>
                <a:t>协议</a:t>
              </a:r>
              <a:endParaRPr kumimoji="1" lang="zh-CN" altLang="en-US" sz="1400" dirty="0"/>
            </a:p>
          </p:txBody>
        </p:sp>
        <p:sp>
          <p:nvSpPr>
            <p:cNvPr id="87" name="左右箭头 86"/>
            <p:cNvSpPr/>
            <p:nvPr/>
          </p:nvSpPr>
          <p:spPr>
            <a:xfrm>
              <a:off x="4753290" y="4810528"/>
              <a:ext cx="899475" cy="281239"/>
            </a:xfrm>
            <a:prstGeom prst="leftRightArrow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4997535" y="4683772"/>
              <a:ext cx="323308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 smtClean="0"/>
                <a:t>协议</a:t>
              </a:r>
              <a:endParaRPr kumimoji="1" lang="zh-CN" altLang="en-US" sz="1400" dirty="0"/>
            </a:p>
          </p:txBody>
        </p:sp>
        <p:sp>
          <p:nvSpPr>
            <p:cNvPr id="89" name="左右箭头 88"/>
            <p:cNvSpPr/>
            <p:nvPr/>
          </p:nvSpPr>
          <p:spPr>
            <a:xfrm>
              <a:off x="4753290" y="5389249"/>
              <a:ext cx="899475" cy="281239"/>
            </a:xfrm>
            <a:prstGeom prst="leftRightArrow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4997535" y="5262493"/>
              <a:ext cx="323308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 smtClean="0"/>
                <a:t>协议</a:t>
              </a:r>
              <a:endParaRPr kumimoji="1" lang="zh-CN" altLang="en-US" sz="1400" dirty="0"/>
            </a:p>
          </p:txBody>
        </p:sp>
      </p:grpSp>
      <p:sp>
        <p:nvSpPr>
          <p:cNvPr id="78" name="文本框 77"/>
          <p:cNvSpPr txBox="1"/>
          <p:nvPr/>
        </p:nvSpPr>
        <p:spPr>
          <a:xfrm>
            <a:off x="894739" y="6419211"/>
            <a:ext cx="109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mtClean="0"/>
              <a:t>发送方</a:t>
            </a:r>
            <a:endParaRPr kumimoji="1" lang="zh-CN" altLang="en-US" dirty="0"/>
          </a:p>
        </p:txBody>
      </p:sp>
      <p:sp>
        <p:nvSpPr>
          <p:cNvPr id="79" name="文本框 78"/>
          <p:cNvSpPr txBox="1"/>
          <p:nvPr/>
        </p:nvSpPr>
        <p:spPr>
          <a:xfrm>
            <a:off x="6118430" y="6414393"/>
            <a:ext cx="109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 smtClean="0"/>
              <a:t>接收方</a:t>
            </a:r>
            <a:endParaRPr kumimoji="1" lang="zh-CN" altLang="en-US" dirty="0"/>
          </a:p>
        </p:txBody>
      </p:sp>
      <p:sp>
        <p:nvSpPr>
          <p:cNvPr id="80" name="文本框 79"/>
          <p:cNvSpPr txBox="1"/>
          <p:nvPr/>
        </p:nvSpPr>
        <p:spPr>
          <a:xfrm>
            <a:off x="3329482" y="6414393"/>
            <a:ext cx="129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mtClean="0"/>
              <a:t>中间系统</a:t>
            </a:r>
            <a:endParaRPr kumimoji="1" lang="zh-CN" altLang="en-US" dirty="0"/>
          </a:p>
        </p:txBody>
      </p:sp>
      <p:cxnSp>
        <p:nvCxnSpPr>
          <p:cNvPr id="91" name="肘形连接符 90"/>
          <p:cNvCxnSpPr/>
          <p:nvPr/>
        </p:nvCxnSpPr>
        <p:spPr>
          <a:xfrm rot="16200000" flipH="1">
            <a:off x="2730872" y="4716382"/>
            <a:ext cx="7800" cy="2556486"/>
          </a:xfrm>
          <a:prstGeom prst="bentConnector3">
            <a:avLst>
              <a:gd name="adj1" fmla="val 3918885"/>
            </a:avLst>
          </a:prstGeom>
          <a:ln w="57150">
            <a:solidFill>
              <a:srgbClr val="20202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/>
          <p:cNvSpPr txBox="1"/>
          <p:nvPr/>
        </p:nvSpPr>
        <p:spPr>
          <a:xfrm>
            <a:off x="2250113" y="6130710"/>
            <a:ext cx="118599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smtClean="0"/>
              <a:t>传输介质</a:t>
            </a:r>
            <a:endParaRPr kumimoji="1" lang="zh-CN" altLang="en-US" sz="1200" dirty="0"/>
          </a:p>
        </p:txBody>
      </p:sp>
      <p:cxnSp>
        <p:nvCxnSpPr>
          <p:cNvPr id="93" name="肘形连接符 92"/>
          <p:cNvCxnSpPr/>
          <p:nvPr/>
        </p:nvCxnSpPr>
        <p:spPr>
          <a:xfrm rot="16200000" flipH="1">
            <a:off x="5481201" y="4716382"/>
            <a:ext cx="7800" cy="2556486"/>
          </a:xfrm>
          <a:prstGeom prst="bentConnector3">
            <a:avLst>
              <a:gd name="adj1" fmla="val 3918885"/>
            </a:avLst>
          </a:prstGeom>
          <a:ln w="57150">
            <a:solidFill>
              <a:srgbClr val="20202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/>
        </p:nvSpPr>
        <p:spPr>
          <a:xfrm>
            <a:off x="5000442" y="6130710"/>
            <a:ext cx="118599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smtClean="0"/>
              <a:t>传输介质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4376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1020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1.5 </a:t>
            </a:r>
            <a:r>
              <a:rPr lang="zh-CN" altLang="en-US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计算机网络体系结构</a:t>
            </a:r>
            <a:endParaRPr lang="zh-CN" altLang="en-US" sz="2800" dirty="0"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7" name="文本框 2"/>
          <p:cNvSpPr txBox="1"/>
          <p:nvPr>
            <p:custDataLst>
              <p:tags r:id="rId1"/>
            </p:custDataLst>
          </p:nvPr>
        </p:nvSpPr>
        <p:spPr>
          <a:xfrm>
            <a:off x="748515" y="89017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1.5.2.1 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OSI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958330" y="615717"/>
            <a:ext cx="4403092" cy="1496624"/>
            <a:chOff x="7946572" y="245965"/>
            <a:chExt cx="3246994" cy="1496793"/>
          </a:xfrm>
        </p:grpSpPr>
        <p:sp>
          <p:nvSpPr>
            <p:cNvPr id="5" name="左大括号 4"/>
            <p:cNvSpPr/>
            <p:nvPr/>
          </p:nvSpPr>
          <p:spPr>
            <a:xfrm>
              <a:off x="9645928" y="245965"/>
              <a:ext cx="83821" cy="1409224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9527872" y="493876"/>
              <a:ext cx="1454244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OSI</a:t>
              </a:r>
              <a:r>
                <a:rPr lang="zh-CN" altLang="en-US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参考模型</a:t>
              </a:r>
              <a:endParaRPr lang="zh-CN" altLang="en-US" kern="900" spc="-10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9508204" y="1446180"/>
              <a:ext cx="1492716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五层参考模型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7946572" y="730898"/>
              <a:ext cx="2276585" cy="368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计算机网络体系结构</a:t>
              </a:r>
              <a:endParaRPr lang="zh-CN" altLang="en-US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9586876" y="802208"/>
              <a:ext cx="1056701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有关术语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9435158" y="1170873"/>
              <a:ext cx="1758408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TCP/IP</a:t>
              </a: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参考模型</a:t>
              </a: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9376410" y="447675"/>
            <a:ext cx="2734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计算机网络体系结构定义</a:t>
            </a:r>
          </a:p>
        </p:txBody>
      </p:sp>
      <p:grpSp>
        <p:nvGrpSpPr>
          <p:cNvPr id="9" name="组 8"/>
          <p:cNvGrpSpPr/>
          <p:nvPr/>
        </p:nvGrpSpPr>
        <p:grpSpPr>
          <a:xfrm>
            <a:off x="579429" y="2112341"/>
            <a:ext cx="7001972" cy="3954348"/>
            <a:chOff x="413175" y="1841036"/>
            <a:chExt cx="7001972" cy="3954348"/>
          </a:xfrm>
        </p:grpSpPr>
        <p:grpSp>
          <p:nvGrpSpPr>
            <p:cNvPr id="33" name="组 32"/>
            <p:cNvGrpSpPr/>
            <p:nvPr/>
          </p:nvGrpSpPr>
          <p:grpSpPr>
            <a:xfrm>
              <a:off x="5724077" y="1841137"/>
              <a:ext cx="1691070" cy="3878384"/>
              <a:chOff x="8201075" y="2051361"/>
              <a:chExt cx="1611883" cy="4663382"/>
            </a:xfrm>
            <a:noFill/>
          </p:grpSpPr>
          <p:sp>
            <p:nvSpPr>
              <p:cNvPr id="34" name="圆角矩形 33"/>
              <p:cNvSpPr/>
              <p:nvPr/>
            </p:nvSpPr>
            <p:spPr>
              <a:xfrm>
                <a:off x="8201075" y="2051361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应用层</a:t>
                </a:r>
                <a:endParaRPr kumimoji="1" lang="zh-CN" altLang="en-US" dirty="0"/>
              </a:p>
            </p:txBody>
          </p:sp>
          <p:sp>
            <p:nvSpPr>
              <p:cNvPr id="35" name="圆角矩形 34"/>
              <p:cNvSpPr/>
              <p:nvPr/>
            </p:nvSpPr>
            <p:spPr>
              <a:xfrm>
                <a:off x="8210380" y="2757943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表示层</a:t>
                </a:r>
                <a:endParaRPr kumimoji="1" lang="zh-CN" altLang="en-US" dirty="0"/>
              </a:p>
            </p:txBody>
          </p:sp>
          <p:sp>
            <p:nvSpPr>
              <p:cNvPr id="36" name="圆角矩形 35"/>
              <p:cNvSpPr/>
              <p:nvPr/>
            </p:nvSpPr>
            <p:spPr>
              <a:xfrm>
                <a:off x="8224235" y="3470470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会话层</a:t>
                </a:r>
                <a:endParaRPr kumimoji="1" lang="zh-CN" altLang="en-US" dirty="0"/>
              </a:p>
            </p:txBody>
          </p:sp>
          <p:sp>
            <p:nvSpPr>
              <p:cNvPr id="37" name="圆角矩形 36"/>
              <p:cNvSpPr/>
              <p:nvPr/>
            </p:nvSpPr>
            <p:spPr>
              <a:xfrm>
                <a:off x="8238089" y="4182997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传输层</a:t>
                </a:r>
                <a:endParaRPr kumimoji="1" lang="zh-CN" altLang="en-US" dirty="0"/>
              </a:p>
            </p:txBody>
          </p:sp>
          <p:sp>
            <p:nvSpPr>
              <p:cNvPr id="38" name="圆角矩形 37"/>
              <p:cNvSpPr/>
              <p:nvPr/>
            </p:nvSpPr>
            <p:spPr>
              <a:xfrm>
                <a:off x="8247394" y="4889579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网络层</a:t>
                </a:r>
                <a:endParaRPr kumimoji="1" lang="zh-CN" altLang="en-US" dirty="0"/>
              </a:p>
            </p:txBody>
          </p:sp>
          <p:sp>
            <p:nvSpPr>
              <p:cNvPr id="39" name="圆角矩形 38"/>
              <p:cNvSpPr/>
              <p:nvPr/>
            </p:nvSpPr>
            <p:spPr>
              <a:xfrm>
                <a:off x="8261249" y="5602106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数据链路层</a:t>
                </a:r>
                <a:endParaRPr kumimoji="1" lang="zh-CN" altLang="en-US" dirty="0"/>
              </a:p>
            </p:txBody>
          </p:sp>
          <p:sp>
            <p:nvSpPr>
              <p:cNvPr id="40" name="圆角矩形 39"/>
              <p:cNvSpPr/>
              <p:nvPr/>
            </p:nvSpPr>
            <p:spPr>
              <a:xfrm>
                <a:off x="8261249" y="6314633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物理层</a:t>
                </a:r>
                <a:endParaRPr kumimoji="1" lang="zh-CN" altLang="en-US" dirty="0"/>
              </a:p>
            </p:txBody>
          </p:sp>
          <p:sp>
            <p:nvSpPr>
              <p:cNvPr id="41" name="上下箭头 40"/>
              <p:cNvSpPr/>
              <p:nvPr/>
            </p:nvSpPr>
            <p:spPr>
              <a:xfrm>
                <a:off x="8843140" y="2451471"/>
                <a:ext cx="193963" cy="306472"/>
              </a:xfrm>
              <a:prstGeom prst="upDownArrow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2" name="上下箭头 41"/>
              <p:cNvSpPr/>
              <p:nvPr/>
            </p:nvSpPr>
            <p:spPr>
              <a:xfrm>
                <a:off x="8843140" y="3158053"/>
                <a:ext cx="193963" cy="306472"/>
              </a:xfrm>
              <a:prstGeom prst="upDownArrow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3" name="上下箭头 42"/>
              <p:cNvSpPr/>
              <p:nvPr/>
            </p:nvSpPr>
            <p:spPr>
              <a:xfrm>
                <a:off x="8843140" y="3870580"/>
                <a:ext cx="193963" cy="306472"/>
              </a:xfrm>
              <a:prstGeom prst="upDownArrow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4" name="上下箭头 43"/>
              <p:cNvSpPr/>
              <p:nvPr/>
            </p:nvSpPr>
            <p:spPr>
              <a:xfrm>
                <a:off x="8843140" y="4577162"/>
                <a:ext cx="193963" cy="306472"/>
              </a:xfrm>
              <a:prstGeom prst="upDownArrow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5" name="上下箭头 44"/>
              <p:cNvSpPr/>
              <p:nvPr/>
            </p:nvSpPr>
            <p:spPr>
              <a:xfrm>
                <a:off x="8843140" y="5295634"/>
                <a:ext cx="193963" cy="306472"/>
              </a:xfrm>
              <a:prstGeom prst="upDownArrow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6" name="上下箭头 45"/>
              <p:cNvSpPr/>
              <p:nvPr/>
            </p:nvSpPr>
            <p:spPr>
              <a:xfrm>
                <a:off x="8843140" y="6002216"/>
                <a:ext cx="193963" cy="306472"/>
              </a:xfrm>
              <a:prstGeom prst="upDownArrow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48" name="组 47"/>
            <p:cNvGrpSpPr/>
            <p:nvPr/>
          </p:nvGrpSpPr>
          <p:grpSpPr>
            <a:xfrm>
              <a:off x="413175" y="1841036"/>
              <a:ext cx="1691070" cy="3878384"/>
              <a:chOff x="8201075" y="2051361"/>
              <a:chExt cx="1611883" cy="4663382"/>
            </a:xfrm>
            <a:noFill/>
          </p:grpSpPr>
          <p:sp>
            <p:nvSpPr>
              <p:cNvPr id="49" name="圆角矩形 48"/>
              <p:cNvSpPr/>
              <p:nvPr/>
            </p:nvSpPr>
            <p:spPr>
              <a:xfrm>
                <a:off x="8201075" y="2051361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应用层</a:t>
                </a:r>
                <a:endParaRPr kumimoji="1" lang="zh-CN" altLang="en-US" dirty="0"/>
              </a:p>
            </p:txBody>
          </p:sp>
          <p:sp>
            <p:nvSpPr>
              <p:cNvPr id="50" name="圆角矩形 49"/>
              <p:cNvSpPr/>
              <p:nvPr/>
            </p:nvSpPr>
            <p:spPr>
              <a:xfrm>
                <a:off x="8210380" y="2757943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表示层</a:t>
                </a:r>
                <a:endParaRPr kumimoji="1" lang="zh-CN" altLang="en-US" dirty="0"/>
              </a:p>
            </p:txBody>
          </p:sp>
          <p:sp>
            <p:nvSpPr>
              <p:cNvPr id="51" name="圆角矩形 50"/>
              <p:cNvSpPr/>
              <p:nvPr/>
            </p:nvSpPr>
            <p:spPr>
              <a:xfrm>
                <a:off x="8224235" y="3470470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会话层</a:t>
                </a:r>
                <a:endParaRPr kumimoji="1" lang="zh-CN" altLang="en-US" dirty="0"/>
              </a:p>
            </p:txBody>
          </p:sp>
          <p:sp>
            <p:nvSpPr>
              <p:cNvPr id="52" name="圆角矩形 51"/>
              <p:cNvSpPr/>
              <p:nvPr/>
            </p:nvSpPr>
            <p:spPr>
              <a:xfrm>
                <a:off x="8238089" y="4182997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传输层</a:t>
                </a:r>
                <a:endParaRPr kumimoji="1" lang="zh-CN" altLang="en-US" dirty="0"/>
              </a:p>
            </p:txBody>
          </p:sp>
          <p:sp>
            <p:nvSpPr>
              <p:cNvPr id="53" name="圆角矩形 52"/>
              <p:cNvSpPr/>
              <p:nvPr/>
            </p:nvSpPr>
            <p:spPr>
              <a:xfrm>
                <a:off x="8247394" y="4889579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网络层</a:t>
                </a:r>
                <a:endParaRPr kumimoji="1" lang="zh-CN" altLang="en-US" dirty="0"/>
              </a:p>
            </p:txBody>
          </p:sp>
          <p:sp>
            <p:nvSpPr>
              <p:cNvPr id="54" name="圆角矩形 53"/>
              <p:cNvSpPr/>
              <p:nvPr/>
            </p:nvSpPr>
            <p:spPr>
              <a:xfrm>
                <a:off x="8261249" y="5602106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数据链路层</a:t>
                </a:r>
                <a:endParaRPr kumimoji="1" lang="zh-CN" altLang="en-US" dirty="0"/>
              </a:p>
            </p:txBody>
          </p:sp>
          <p:sp>
            <p:nvSpPr>
              <p:cNvPr id="55" name="圆角矩形 54"/>
              <p:cNvSpPr/>
              <p:nvPr/>
            </p:nvSpPr>
            <p:spPr>
              <a:xfrm>
                <a:off x="8261249" y="6314633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物理层</a:t>
                </a:r>
                <a:endParaRPr kumimoji="1" lang="zh-CN" altLang="en-US" dirty="0"/>
              </a:p>
            </p:txBody>
          </p:sp>
          <p:sp>
            <p:nvSpPr>
              <p:cNvPr id="56" name="上下箭头 55"/>
              <p:cNvSpPr/>
              <p:nvPr/>
            </p:nvSpPr>
            <p:spPr>
              <a:xfrm>
                <a:off x="8843140" y="2451471"/>
                <a:ext cx="193963" cy="306472"/>
              </a:xfrm>
              <a:prstGeom prst="upDownArrow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7" name="上下箭头 56"/>
              <p:cNvSpPr/>
              <p:nvPr/>
            </p:nvSpPr>
            <p:spPr>
              <a:xfrm>
                <a:off x="8843140" y="3158053"/>
                <a:ext cx="193963" cy="306472"/>
              </a:xfrm>
              <a:prstGeom prst="upDownArrow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8" name="上下箭头 57"/>
              <p:cNvSpPr/>
              <p:nvPr/>
            </p:nvSpPr>
            <p:spPr>
              <a:xfrm>
                <a:off x="8843140" y="3870580"/>
                <a:ext cx="193963" cy="306472"/>
              </a:xfrm>
              <a:prstGeom prst="upDownArrow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9" name="上下箭头 58"/>
              <p:cNvSpPr/>
              <p:nvPr/>
            </p:nvSpPr>
            <p:spPr>
              <a:xfrm>
                <a:off x="8843140" y="4577162"/>
                <a:ext cx="193963" cy="306472"/>
              </a:xfrm>
              <a:prstGeom prst="upDownArrow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0" name="上下箭头 59"/>
              <p:cNvSpPr/>
              <p:nvPr/>
            </p:nvSpPr>
            <p:spPr>
              <a:xfrm>
                <a:off x="8843140" y="5295634"/>
                <a:ext cx="193963" cy="306472"/>
              </a:xfrm>
              <a:prstGeom prst="upDownArrow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1" name="上下箭头 60"/>
              <p:cNvSpPr/>
              <p:nvPr/>
            </p:nvSpPr>
            <p:spPr>
              <a:xfrm>
                <a:off x="8843140" y="6002216"/>
                <a:ext cx="193963" cy="306472"/>
              </a:xfrm>
              <a:prstGeom prst="upDownArrow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6" name="左右箭头 5"/>
            <p:cNvSpPr/>
            <p:nvPr/>
          </p:nvSpPr>
          <p:spPr>
            <a:xfrm>
              <a:off x="2079948" y="1939130"/>
              <a:ext cx="3629594" cy="271074"/>
            </a:xfrm>
            <a:prstGeom prst="leftRightArrow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163810" y="1869496"/>
              <a:ext cx="118599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 smtClean="0"/>
                <a:t>协议</a:t>
              </a:r>
              <a:endParaRPr kumimoji="1" lang="zh-CN" altLang="en-US" dirty="0"/>
            </a:p>
          </p:txBody>
        </p:sp>
        <p:sp>
          <p:nvSpPr>
            <p:cNvPr id="62" name="左右箭头 61"/>
            <p:cNvSpPr/>
            <p:nvPr/>
          </p:nvSpPr>
          <p:spPr>
            <a:xfrm>
              <a:off x="2094227" y="2510546"/>
              <a:ext cx="3629594" cy="271074"/>
            </a:xfrm>
            <a:prstGeom prst="leftRightArrow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3178089" y="2468050"/>
              <a:ext cx="118599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mtClean="0"/>
                <a:t>协议</a:t>
              </a:r>
              <a:endParaRPr kumimoji="1" lang="zh-CN" altLang="en-US"/>
            </a:p>
          </p:txBody>
        </p:sp>
        <p:sp>
          <p:nvSpPr>
            <p:cNvPr id="64" name="左右箭头 63"/>
            <p:cNvSpPr/>
            <p:nvPr/>
          </p:nvSpPr>
          <p:spPr>
            <a:xfrm>
              <a:off x="2079366" y="3090878"/>
              <a:ext cx="3629594" cy="271074"/>
            </a:xfrm>
            <a:prstGeom prst="leftRightArrow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3163228" y="3021244"/>
              <a:ext cx="118599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mtClean="0"/>
                <a:t>协议</a:t>
              </a:r>
              <a:endParaRPr kumimoji="1" lang="zh-CN" altLang="en-US"/>
            </a:p>
          </p:txBody>
        </p:sp>
        <p:sp>
          <p:nvSpPr>
            <p:cNvPr id="66" name="左右箭头 65"/>
            <p:cNvSpPr/>
            <p:nvPr/>
          </p:nvSpPr>
          <p:spPr>
            <a:xfrm>
              <a:off x="2104246" y="3670589"/>
              <a:ext cx="3629594" cy="271074"/>
            </a:xfrm>
            <a:prstGeom prst="leftRightArrow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3188108" y="3600955"/>
              <a:ext cx="118599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mtClean="0"/>
                <a:t>协议</a:t>
              </a:r>
              <a:endParaRPr kumimoji="1" lang="zh-CN" altLang="en-US"/>
            </a:p>
          </p:txBody>
        </p:sp>
        <p:sp>
          <p:nvSpPr>
            <p:cNvPr id="68" name="圆角矩形 67"/>
            <p:cNvSpPr/>
            <p:nvPr/>
          </p:nvSpPr>
          <p:spPr>
            <a:xfrm>
              <a:off x="3018256" y="4209290"/>
              <a:ext cx="1627940" cy="332759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网络层</a:t>
              </a:r>
              <a:endParaRPr kumimoji="1" lang="zh-CN" altLang="en-US" dirty="0"/>
            </a:p>
          </p:txBody>
        </p:sp>
        <p:sp>
          <p:nvSpPr>
            <p:cNvPr id="69" name="圆角矩形 68"/>
            <p:cNvSpPr/>
            <p:nvPr/>
          </p:nvSpPr>
          <p:spPr>
            <a:xfrm>
              <a:off x="3032791" y="4801876"/>
              <a:ext cx="1627940" cy="332759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数据链路层</a:t>
              </a:r>
              <a:endParaRPr kumimoji="1" lang="zh-CN" altLang="en-US" dirty="0"/>
            </a:p>
          </p:txBody>
        </p:sp>
        <p:sp>
          <p:nvSpPr>
            <p:cNvPr id="70" name="圆角矩形 69"/>
            <p:cNvSpPr/>
            <p:nvPr/>
          </p:nvSpPr>
          <p:spPr>
            <a:xfrm>
              <a:off x="3032791" y="5394461"/>
              <a:ext cx="1627940" cy="332759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物理层</a:t>
              </a:r>
              <a:endParaRPr kumimoji="1" lang="zh-CN" altLang="en-US" dirty="0"/>
            </a:p>
          </p:txBody>
        </p:sp>
        <p:sp>
          <p:nvSpPr>
            <p:cNvPr id="71" name="上下箭头 70"/>
            <p:cNvSpPr/>
            <p:nvPr/>
          </p:nvSpPr>
          <p:spPr>
            <a:xfrm>
              <a:off x="3643269" y="4546993"/>
              <a:ext cx="203492" cy="254883"/>
            </a:xfrm>
            <a:prstGeom prst="upDownArrow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2" name="上下箭头 71"/>
            <p:cNvSpPr/>
            <p:nvPr/>
          </p:nvSpPr>
          <p:spPr>
            <a:xfrm>
              <a:off x="3643269" y="5134634"/>
              <a:ext cx="203492" cy="254883"/>
            </a:xfrm>
            <a:prstGeom prst="upDownArrow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3" name="左右箭头 72"/>
            <p:cNvSpPr/>
            <p:nvPr/>
          </p:nvSpPr>
          <p:spPr>
            <a:xfrm>
              <a:off x="2118781" y="4253009"/>
              <a:ext cx="899475" cy="281239"/>
            </a:xfrm>
            <a:prstGeom prst="leftRightArrow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2363026" y="4126253"/>
              <a:ext cx="323308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 smtClean="0"/>
                <a:t>协议</a:t>
              </a:r>
              <a:endParaRPr kumimoji="1" lang="zh-CN" altLang="en-US" sz="1400" dirty="0"/>
            </a:p>
          </p:txBody>
        </p:sp>
        <p:sp>
          <p:nvSpPr>
            <p:cNvPr id="81" name="左右箭头 80"/>
            <p:cNvSpPr/>
            <p:nvPr/>
          </p:nvSpPr>
          <p:spPr>
            <a:xfrm>
              <a:off x="2118781" y="4820199"/>
              <a:ext cx="899475" cy="281239"/>
            </a:xfrm>
            <a:prstGeom prst="leftRightArrow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2363026" y="4693443"/>
              <a:ext cx="323308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 smtClean="0"/>
                <a:t>协议</a:t>
              </a:r>
              <a:endParaRPr kumimoji="1" lang="zh-CN" altLang="en-US" sz="1400" dirty="0"/>
            </a:p>
          </p:txBody>
        </p:sp>
        <p:sp>
          <p:nvSpPr>
            <p:cNvPr id="83" name="左右箭头 82"/>
            <p:cNvSpPr/>
            <p:nvPr/>
          </p:nvSpPr>
          <p:spPr>
            <a:xfrm>
              <a:off x="2118781" y="5398920"/>
              <a:ext cx="899475" cy="281239"/>
            </a:xfrm>
            <a:prstGeom prst="leftRightArrow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2363026" y="5272164"/>
              <a:ext cx="323308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 smtClean="0"/>
                <a:t>协议</a:t>
              </a:r>
              <a:endParaRPr kumimoji="1" lang="zh-CN" altLang="en-US" sz="1400" dirty="0"/>
            </a:p>
          </p:txBody>
        </p:sp>
        <p:sp>
          <p:nvSpPr>
            <p:cNvPr id="85" name="左右箭头 84"/>
            <p:cNvSpPr/>
            <p:nvPr/>
          </p:nvSpPr>
          <p:spPr>
            <a:xfrm>
              <a:off x="4753290" y="4243338"/>
              <a:ext cx="899475" cy="281239"/>
            </a:xfrm>
            <a:prstGeom prst="leftRightArrow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4997535" y="4116582"/>
              <a:ext cx="323308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 smtClean="0"/>
                <a:t>协议</a:t>
              </a:r>
              <a:endParaRPr kumimoji="1" lang="zh-CN" altLang="en-US" sz="1400" dirty="0"/>
            </a:p>
          </p:txBody>
        </p:sp>
        <p:sp>
          <p:nvSpPr>
            <p:cNvPr id="87" name="左右箭头 86"/>
            <p:cNvSpPr/>
            <p:nvPr/>
          </p:nvSpPr>
          <p:spPr>
            <a:xfrm>
              <a:off x="4753290" y="4810528"/>
              <a:ext cx="899475" cy="281239"/>
            </a:xfrm>
            <a:prstGeom prst="leftRightArrow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4997535" y="4683772"/>
              <a:ext cx="323308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 smtClean="0"/>
                <a:t>协议</a:t>
              </a:r>
              <a:endParaRPr kumimoji="1" lang="zh-CN" altLang="en-US" sz="1400" dirty="0"/>
            </a:p>
          </p:txBody>
        </p:sp>
        <p:sp>
          <p:nvSpPr>
            <p:cNvPr id="89" name="左右箭头 88"/>
            <p:cNvSpPr/>
            <p:nvPr/>
          </p:nvSpPr>
          <p:spPr>
            <a:xfrm>
              <a:off x="4753290" y="5389249"/>
              <a:ext cx="899475" cy="281239"/>
            </a:xfrm>
            <a:prstGeom prst="leftRightArrow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4997535" y="5262493"/>
              <a:ext cx="323308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 smtClean="0"/>
                <a:t>协议</a:t>
              </a:r>
              <a:endParaRPr kumimoji="1" lang="zh-CN" altLang="en-US" sz="1400" dirty="0"/>
            </a:p>
          </p:txBody>
        </p:sp>
      </p:grpSp>
      <p:sp>
        <p:nvSpPr>
          <p:cNvPr id="75" name="矩形 74"/>
          <p:cNvSpPr/>
          <p:nvPr/>
        </p:nvSpPr>
        <p:spPr>
          <a:xfrm>
            <a:off x="7852619" y="2369754"/>
            <a:ext cx="4061056" cy="87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、对等层不直接进行通信，称为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虚拟通信。</a:t>
            </a:r>
            <a:endParaRPr lang="en-US" altLang="zh-CN" dirty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894739" y="6419211"/>
            <a:ext cx="109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mtClean="0"/>
              <a:t>发送方</a:t>
            </a:r>
            <a:endParaRPr kumimoji="1" lang="zh-CN" altLang="en-US" dirty="0"/>
          </a:p>
        </p:txBody>
      </p:sp>
      <p:sp>
        <p:nvSpPr>
          <p:cNvPr id="80" name="文本框 79"/>
          <p:cNvSpPr txBox="1"/>
          <p:nvPr/>
        </p:nvSpPr>
        <p:spPr>
          <a:xfrm>
            <a:off x="6118430" y="6414393"/>
            <a:ext cx="109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 smtClean="0"/>
              <a:t>接收方</a:t>
            </a:r>
            <a:endParaRPr kumimoji="1" lang="zh-CN" altLang="en-US" dirty="0"/>
          </a:p>
        </p:txBody>
      </p:sp>
      <p:sp>
        <p:nvSpPr>
          <p:cNvPr id="91" name="文本框 90"/>
          <p:cNvSpPr txBox="1"/>
          <p:nvPr/>
        </p:nvSpPr>
        <p:spPr>
          <a:xfrm>
            <a:off x="3329482" y="6414393"/>
            <a:ext cx="129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mtClean="0"/>
              <a:t>中间系统</a:t>
            </a:r>
            <a:endParaRPr kumimoji="1" lang="zh-CN" altLang="en-US" dirty="0"/>
          </a:p>
        </p:txBody>
      </p:sp>
      <p:cxnSp>
        <p:nvCxnSpPr>
          <p:cNvPr id="92" name="肘形连接符 91"/>
          <p:cNvCxnSpPr/>
          <p:nvPr/>
        </p:nvCxnSpPr>
        <p:spPr>
          <a:xfrm rot="16200000" flipH="1">
            <a:off x="2730872" y="4716382"/>
            <a:ext cx="7800" cy="2556486"/>
          </a:xfrm>
          <a:prstGeom prst="bentConnector3">
            <a:avLst>
              <a:gd name="adj1" fmla="val 3918885"/>
            </a:avLst>
          </a:prstGeom>
          <a:ln w="57150">
            <a:solidFill>
              <a:srgbClr val="20202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2250113" y="6130710"/>
            <a:ext cx="118599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smtClean="0"/>
              <a:t>传输介质</a:t>
            </a:r>
            <a:endParaRPr kumimoji="1" lang="zh-CN" altLang="en-US" sz="1200" dirty="0"/>
          </a:p>
        </p:txBody>
      </p:sp>
      <p:cxnSp>
        <p:nvCxnSpPr>
          <p:cNvPr id="94" name="肘形连接符 93"/>
          <p:cNvCxnSpPr/>
          <p:nvPr/>
        </p:nvCxnSpPr>
        <p:spPr>
          <a:xfrm rot="16200000" flipH="1">
            <a:off x="5481201" y="4716382"/>
            <a:ext cx="7800" cy="2556486"/>
          </a:xfrm>
          <a:prstGeom prst="bentConnector3">
            <a:avLst>
              <a:gd name="adj1" fmla="val 3918885"/>
            </a:avLst>
          </a:prstGeom>
          <a:ln w="57150">
            <a:solidFill>
              <a:srgbClr val="20202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本框 94"/>
          <p:cNvSpPr txBox="1"/>
          <p:nvPr/>
        </p:nvSpPr>
        <p:spPr>
          <a:xfrm>
            <a:off x="5000442" y="6130710"/>
            <a:ext cx="118599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smtClean="0"/>
              <a:t>传输介质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247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1020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1.5 </a:t>
            </a:r>
            <a:r>
              <a:rPr lang="zh-CN" altLang="en-US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计算机网络体系结构</a:t>
            </a:r>
            <a:endParaRPr lang="zh-CN" altLang="en-US" sz="2800" dirty="0"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7" name="文本框 2"/>
          <p:cNvSpPr txBox="1"/>
          <p:nvPr>
            <p:custDataLst>
              <p:tags r:id="rId1"/>
            </p:custDataLst>
          </p:nvPr>
        </p:nvSpPr>
        <p:spPr>
          <a:xfrm>
            <a:off x="748515" y="89017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1.5.2.1 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OSI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958330" y="615717"/>
            <a:ext cx="4403092" cy="1496624"/>
            <a:chOff x="7946572" y="245965"/>
            <a:chExt cx="3246994" cy="1496793"/>
          </a:xfrm>
        </p:grpSpPr>
        <p:sp>
          <p:nvSpPr>
            <p:cNvPr id="5" name="左大括号 4"/>
            <p:cNvSpPr/>
            <p:nvPr/>
          </p:nvSpPr>
          <p:spPr>
            <a:xfrm>
              <a:off x="9645928" y="245965"/>
              <a:ext cx="83821" cy="1409224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9527872" y="493876"/>
              <a:ext cx="1454244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OSI</a:t>
              </a:r>
              <a:r>
                <a:rPr lang="zh-CN" altLang="en-US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参考模型</a:t>
              </a:r>
              <a:endParaRPr lang="zh-CN" altLang="en-US" kern="900" spc="-10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9508204" y="1446180"/>
              <a:ext cx="1492716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五层参考模型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7946572" y="730898"/>
              <a:ext cx="2276585" cy="368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计算机网络体系结构</a:t>
              </a:r>
              <a:endParaRPr lang="zh-CN" altLang="en-US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9586876" y="802208"/>
              <a:ext cx="1056701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有关术语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9435158" y="1170873"/>
              <a:ext cx="1758408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TCP/IP</a:t>
              </a: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参考模型</a:t>
              </a: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9376410" y="447675"/>
            <a:ext cx="2734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计算机网络体系结构定义</a:t>
            </a:r>
          </a:p>
        </p:txBody>
      </p:sp>
      <p:grpSp>
        <p:nvGrpSpPr>
          <p:cNvPr id="9" name="组 8"/>
          <p:cNvGrpSpPr/>
          <p:nvPr/>
        </p:nvGrpSpPr>
        <p:grpSpPr>
          <a:xfrm>
            <a:off x="579429" y="2112341"/>
            <a:ext cx="7001972" cy="3954348"/>
            <a:chOff x="413175" y="1841036"/>
            <a:chExt cx="7001972" cy="3954348"/>
          </a:xfrm>
        </p:grpSpPr>
        <p:grpSp>
          <p:nvGrpSpPr>
            <p:cNvPr id="33" name="组 32"/>
            <p:cNvGrpSpPr/>
            <p:nvPr/>
          </p:nvGrpSpPr>
          <p:grpSpPr>
            <a:xfrm>
              <a:off x="5724077" y="1841137"/>
              <a:ext cx="1691070" cy="3878384"/>
              <a:chOff x="8201075" y="2051361"/>
              <a:chExt cx="1611883" cy="4663382"/>
            </a:xfrm>
            <a:noFill/>
          </p:grpSpPr>
          <p:sp>
            <p:nvSpPr>
              <p:cNvPr id="34" name="圆角矩形 33"/>
              <p:cNvSpPr/>
              <p:nvPr/>
            </p:nvSpPr>
            <p:spPr>
              <a:xfrm>
                <a:off x="8201075" y="2051361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应用层</a:t>
                </a:r>
                <a:endParaRPr kumimoji="1" lang="zh-CN" altLang="en-US" dirty="0"/>
              </a:p>
            </p:txBody>
          </p:sp>
          <p:sp>
            <p:nvSpPr>
              <p:cNvPr id="35" name="圆角矩形 34"/>
              <p:cNvSpPr/>
              <p:nvPr/>
            </p:nvSpPr>
            <p:spPr>
              <a:xfrm>
                <a:off x="8210380" y="2757943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表示层</a:t>
                </a:r>
                <a:endParaRPr kumimoji="1" lang="zh-CN" altLang="en-US" dirty="0"/>
              </a:p>
            </p:txBody>
          </p:sp>
          <p:sp>
            <p:nvSpPr>
              <p:cNvPr id="36" name="圆角矩形 35"/>
              <p:cNvSpPr/>
              <p:nvPr/>
            </p:nvSpPr>
            <p:spPr>
              <a:xfrm>
                <a:off x="8224235" y="3470470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会话层</a:t>
                </a:r>
                <a:endParaRPr kumimoji="1" lang="zh-CN" altLang="en-US" dirty="0"/>
              </a:p>
            </p:txBody>
          </p:sp>
          <p:sp>
            <p:nvSpPr>
              <p:cNvPr id="37" name="圆角矩形 36"/>
              <p:cNvSpPr/>
              <p:nvPr/>
            </p:nvSpPr>
            <p:spPr>
              <a:xfrm>
                <a:off x="8238089" y="4182997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传输层</a:t>
                </a:r>
                <a:endParaRPr kumimoji="1" lang="zh-CN" altLang="en-US" dirty="0"/>
              </a:p>
            </p:txBody>
          </p:sp>
          <p:sp>
            <p:nvSpPr>
              <p:cNvPr id="38" name="圆角矩形 37"/>
              <p:cNvSpPr/>
              <p:nvPr/>
            </p:nvSpPr>
            <p:spPr>
              <a:xfrm>
                <a:off x="8247394" y="4889579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网络层</a:t>
                </a:r>
                <a:endParaRPr kumimoji="1" lang="zh-CN" altLang="en-US" dirty="0"/>
              </a:p>
            </p:txBody>
          </p:sp>
          <p:sp>
            <p:nvSpPr>
              <p:cNvPr id="39" name="圆角矩形 38"/>
              <p:cNvSpPr/>
              <p:nvPr/>
            </p:nvSpPr>
            <p:spPr>
              <a:xfrm>
                <a:off x="8261249" y="5602106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数据链路层</a:t>
                </a:r>
                <a:endParaRPr kumimoji="1" lang="zh-CN" altLang="en-US" dirty="0"/>
              </a:p>
            </p:txBody>
          </p:sp>
          <p:sp>
            <p:nvSpPr>
              <p:cNvPr id="40" name="圆角矩形 39"/>
              <p:cNvSpPr/>
              <p:nvPr/>
            </p:nvSpPr>
            <p:spPr>
              <a:xfrm>
                <a:off x="8261249" y="6314633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物理层</a:t>
                </a:r>
                <a:endParaRPr kumimoji="1" lang="zh-CN" altLang="en-US" dirty="0"/>
              </a:p>
            </p:txBody>
          </p:sp>
          <p:sp>
            <p:nvSpPr>
              <p:cNvPr id="41" name="上下箭头 40"/>
              <p:cNvSpPr/>
              <p:nvPr/>
            </p:nvSpPr>
            <p:spPr>
              <a:xfrm>
                <a:off x="8843140" y="2451471"/>
                <a:ext cx="193963" cy="306472"/>
              </a:xfrm>
              <a:prstGeom prst="upDownArrow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2" name="上下箭头 41"/>
              <p:cNvSpPr/>
              <p:nvPr/>
            </p:nvSpPr>
            <p:spPr>
              <a:xfrm>
                <a:off x="8843140" y="3158053"/>
                <a:ext cx="193963" cy="306472"/>
              </a:xfrm>
              <a:prstGeom prst="upDownArrow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3" name="上下箭头 42"/>
              <p:cNvSpPr/>
              <p:nvPr/>
            </p:nvSpPr>
            <p:spPr>
              <a:xfrm>
                <a:off x="8843140" y="3870580"/>
                <a:ext cx="193963" cy="306472"/>
              </a:xfrm>
              <a:prstGeom prst="upDownArrow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4" name="上下箭头 43"/>
              <p:cNvSpPr/>
              <p:nvPr/>
            </p:nvSpPr>
            <p:spPr>
              <a:xfrm>
                <a:off x="8843140" y="4577162"/>
                <a:ext cx="193963" cy="306472"/>
              </a:xfrm>
              <a:prstGeom prst="upDownArrow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5" name="上下箭头 44"/>
              <p:cNvSpPr/>
              <p:nvPr/>
            </p:nvSpPr>
            <p:spPr>
              <a:xfrm>
                <a:off x="8843140" y="5295634"/>
                <a:ext cx="193963" cy="306472"/>
              </a:xfrm>
              <a:prstGeom prst="upDownArrow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6" name="上下箭头 45"/>
              <p:cNvSpPr/>
              <p:nvPr/>
            </p:nvSpPr>
            <p:spPr>
              <a:xfrm>
                <a:off x="8843140" y="6002216"/>
                <a:ext cx="193963" cy="306472"/>
              </a:xfrm>
              <a:prstGeom prst="upDownArrow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48" name="组 47"/>
            <p:cNvGrpSpPr/>
            <p:nvPr/>
          </p:nvGrpSpPr>
          <p:grpSpPr>
            <a:xfrm>
              <a:off x="413175" y="1841036"/>
              <a:ext cx="1691070" cy="3878384"/>
              <a:chOff x="8201075" y="2051361"/>
              <a:chExt cx="1611883" cy="4663382"/>
            </a:xfrm>
            <a:noFill/>
          </p:grpSpPr>
          <p:sp>
            <p:nvSpPr>
              <p:cNvPr id="49" name="圆角矩形 48"/>
              <p:cNvSpPr/>
              <p:nvPr/>
            </p:nvSpPr>
            <p:spPr>
              <a:xfrm>
                <a:off x="8201075" y="2051361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应用层</a:t>
                </a:r>
                <a:endParaRPr kumimoji="1" lang="zh-CN" altLang="en-US" dirty="0"/>
              </a:p>
            </p:txBody>
          </p:sp>
          <p:sp>
            <p:nvSpPr>
              <p:cNvPr id="50" name="圆角矩形 49"/>
              <p:cNvSpPr/>
              <p:nvPr/>
            </p:nvSpPr>
            <p:spPr>
              <a:xfrm>
                <a:off x="8210380" y="2757943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表示层</a:t>
                </a:r>
                <a:endParaRPr kumimoji="1" lang="zh-CN" altLang="en-US" dirty="0"/>
              </a:p>
            </p:txBody>
          </p:sp>
          <p:sp>
            <p:nvSpPr>
              <p:cNvPr id="51" name="圆角矩形 50"/>
              <p:cNvSpPr/>
              <p:nvPr/>
            </p:nvSpPr>
            <p:spPr>
              <a:xfrm>
                <a:off x="8224235" y="3470470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会话层</a:t>
                </a:r>
                <a:endParaRPr kumimoji="1" lang="zh-CN" altLang="en-US" dirty="0"/>
              </a:p>
            </p:txBody>
          </p:sp>
          <p:sp>
            <p:nvSpPr>
              <p:cNvPr id="52" name="圆角矩形 51"/>
              <p:cNvSpPr/>
              <p:nvPr/>
            </p:nvSpPr>
            <p:spPr>
              <a:xfrm>
                <a:off x="8238089" y="4182997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传输层</a:t>
                </a:r>
                <a:endParaRPr kumimoji="1" lang="zh-CN" altLang="en-US" dirty="0"/>
              </a:p>
            </p:txBody>
          </p:sp>
          <p:sp>
            <p:nvSpPr>
              <p:cNvPr id="53" name="圆角矩形 52"/>
              <p:cNvSpPr/>
              <p:nvPr/>
            </p:nvSpPr>
            <p:spPr>
              <a:xfrm>
                <a:off x="8247394" y="4889579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网络层</a:t>
                </a:r>
                <a:endParaRPr kumimoji="1" lang="zh-CN" altLang="en-US" dirty="0"/>
              </a:p>
            </p:txBody>
          </p:sp>
          <p:sp>
            <p:nvSpPr>
              <p:cNvPr id="54" name="圆角矩形 53"/>
              <p:cNvSpPr/>
              <p:nvPr/>
            </p:nvSpPr>
            <p:spPr>
              <a:xfrm>
                <a:off x="8261249" y="5602106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数据链路层</a:t>
                </a:r>
                <a:endParaRPr kumimoji="1" lang="zh-CN" altLang="en-US" dirty="0"/>
              </a:p>
            </p:txBody>
          </p:sp>
          <p:sp>
            <p:nvSpPr>
              <p:cNvPr id="55" name="圆角矩形 54"/>
              <p:cNvSpPr/>
              <p:nvPr/>
            </p:nvSpPr>
            <p:spPr>
              <a:xfrm>
                <a:off x="8261249" y="6314633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物理层</a:t>
                </a:r>
                <a:endParaRPr kumimoji="1" lang="zh-CN" altLang="en-US" dirty="0"/>
              </a:p>
            </p:txBody>
          </p:sp>
          <p:sp>
            <p:nvSpPr>
              <p:cNvPr id="56" name="上下箭头 55"/>
              <p:cNvSpPr/>
              <p:nvPr/>
            </p:nvSpPr>
            <p:spPr>
              <a:xfrm>
                <a:off x="8843140" y="2451471"/>
                <a:ext cx="193963" cy="306472"/>
              </a:xfrm>
              <a:prstGeom prst="upDownArrow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7" name="上下箭头 56"/>
              <p:cNvSpPr/>
              <p:nvPr/>
            </p:nvSpPr>
            <p:spPr>
              <a:xfrm>
                <a:off x="8843140" y="3158053"/>
                <a:ext cx="193963" cy="306472"/>
              </a:xfrm>
              <a:prstGeom prst="upDownArrow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8" name="上下箭头 57"/>
              <p:cNvSpPr/>
              <p:nvPr/>
            </p:nvSpPr>
            <p:spPr>
              <a:xfrm>
                <a:off x="8843140" y="3870580"/>
                <a:ext cx="193963" cy="306472"/>
              </a:xfrm>
              <a:prstGeom prst="upDownArrow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9" name="上下箭头 58"/>
              <p:cNvSpPr/>
              <p:nvPr/>
            </p:nvSpPr>
            <p:spPr>
              <a:xfrm>
                <a:off x="8843140" y="4577162"/>
                <a:ext cx="193963" cy="306472"/>
              </a:xfrm>
              <a:prstGeom prst="upDownArrow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0" name="上下箭头 59"/>
              <p:cNvSpPr/>
              <p:nvPr/>
            </p:nvSpPr>
            <p:spPr>
              <a:xfrm>
                <a:off x="8843140" y="5295634"/>
                <a:ext cx="193963" cy="306472"/>
              </a:xfrm>
              <a:prstGeom prst="upDownArrow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1" name="上下箭头 60"/>
              <p:cNvSpPr/>
              <p:nvPr/>
            </p:nvSpPr>
            <p:spPr>
              <a:xfrm>
                <a:off x="8843140" y="6002216"/>
                <a:ext cx="193963" cy="306472"/>
              </a:xfrm>
              <a:prstGeom prst="upDownArrow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6" name="左右箭头 5"/>
            <p:cNvSpPr/>
            <p:nvPr/>
          </p:nvSpPr>
          <p:spPr>
            <a:xfrm>
              <a:off x="2079948" y="1939130"/>
              <a:ext cx="3629594" cy="271074"/>
            </a:xfrm>
            <a:prstGeom prst="leftRightArrow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163810" y="1869496"/>
              <a:ext cx="118599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 smtClean="0"/>
                <a:t>协议</a:t>
              </a:r>
              <a:endParaRPr kumimoji="1" lang="zh-CN" altLang="en-US" dirty="0"/>
            </a:p>
          </p:txBody>
        </p:sp>
        <p:sp>
          <p:nvSpPr>
            <p:cNvPr id="62" name="左右箭头 61"/>
            <p:cNvSpPr/>
            <p:nvPr/>
          </p:nvSpPr>
          <p:spPr>
            <a:xfrm>
              <a:off x="2094227" y="2510546"/>
              <a:ext cx="3629594" cy="271074"/>
            </a:xfrm>
            <a:prstGeom prst="leftRightArrow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3178089" y="2468050"/>
              <a:ext cx="118599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mtClean="0"/>
                <a:t>协议</a:t>
              </a:r>
              <a:endParaRPr kumimoji="1" lang="zh-CN" altLang="en-US"/>
            </a:p>
          </p:txBody>
        </p:sp>
        <p:sp>
          <p:nvSpPr>
            <p:cNvPr id="64" name="左右箭头 63"/>
            <p:cNvSpPr/>
            <p:nvPr/>
          </p:nvSpPr>
          <p:spPr>
            <a:xfrm>
              <a:off x="2079366" y="3090878"/>
              <a:ext cx="3629594" cy="271074"/>
            </a:xfrm>
            <a:prstGeom prst="leftRightArrow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3163228" y="3021244"/>
              <a:ext cx="118599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mtClean="0"/>
                <a:t>协议</a:t>
              </a:r>
              <a:endParaRPr kumimoji="1" lang="zh-CN" altLang="en-US"/>
            </a:p>
          </p:txBody>
        </p:sp>
        <p:sp>
          <p:nvSpPr>
            <p:cNvPr id="66" name="左右箭头 65"/>
            <p:cNvSpPr/>
            <p:nvPr/>
          </p:nvSpPr>
          <p:spPr>
            <a:xfrm>
              <a:off x="2104246" y="3670589"/>
              <a:ext cx="3629594" cy="271074"/>
            </a:xfrm>
            <a:prstGeom prst="leftRightArrow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3188108" y="3600955"/>
              <a:ext cx="118599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mtClean="0"/>
                <a:t>协议</a:t>
              </a:r>
              <a:endParaRPr kumimoji="1" lang="zh-CN" altLang="en-US"/>
            </a:p>
          </p:txBody>
        </p:sp>
        <p:sp>
          <p:nvSpPr>
            <p:cNvPr id="68" name="圆角矩形 67"/>
            <p:cNvSpPr/>
            <p:nvPr/>
          </p:nvSpPr>
          <p:spPr>
            <a:xfrm>
              <a:off x="3018256" y="4209290"/>
              <a:ext cx="1627940" cy="332759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网络层</a:t>
              </a:r>
              <a:endParaRPr kumimoji="1" lang="zh-CN" altLang="en-US" dirty="0"/>
            </a:p>
          </p:txBody>
        </p:sp>
        <p:sp>
          <p:nvSpPr>
            <p:cNvPr id="69" name="圆角矩形 68"/>
            <p:cNvSpPr/>
            <p:nvPr/>
          </p:nvSpPr>
          <p:spPr>
            <a:xfrm>
              <a:off x="3032791" y="4801876"/>
              <a:ext cx="1627940" cy="332759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数据链路层</a:t>
              </a:r>
              <a:endParaRPr kumimoji="1" lang="zh-CN" altLang="en-US" dirty="0"/>
            </a:p>
          </p:txBody>
        </p:sp>
        <p:sp>
          <p:nvSpPr>
            <p:cNvPr id="70" name="圆角矩形 69"/>
            <p:cNvSpPr/>
            <p:nvPr/>
          </p:nvSpPr>
          <p:spPr>
            <a:xfrm>
              <a:off x="3032791" y="5394461"/>
              <a:ext cx="1627940" cy="332759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物理层</a:t>
              </a:r>
              <a:endParaRPr kumimoji="1" lang="zh-CN" altLang="en-US" dirty="0"/>
            </a:p>
          </p:txBody>
        </p:sp>
        <p:sp>
          <p:nvSpPr>
            <p:cNvPr id="71" name="上下箭头 70"/>
            <p:cNvSpPr/>
            <p:nvPr/>
          </p:nvSpPr>
          <p:spPr>
            <a:xfrm>
              <a:off x="3643269" y="4546993"/>
              <a:ext cx="203492" cy="254883"/>
            </a:xfrm>
            <a:prstGeom prst="upDownArrow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2" name="上下箭头 71"/>
            <p:cNvSpPr/>
            <p:nvPr/>
          </p:nvSpPr>
          <p:spPr>
            <a:xfrm>
              <a:off x="3643269" y="5134634"/>
              <a:ext cx="203492" cy="254883"/>
            </a:xfrm>
            <a:prstGeom prst="upDownArrow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3" name="左右箭头 72"/>
            <p:cNvSpPr/>
            <p:nvPr/>
          </p:nvSpPr>
          <p:spPr>
            <a:xfrm>
              <a:off x="2118781" y="4253009"/>
              <a:ext cx="899475" cy="281239"/>
            </a:xfrm>
            <a:prstGeom prst="leftRightArrow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2363026" y="4126253"/>
              <a:ext cx="323308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 smtClean="0"/>
                <a:t>协议</a:t>
              </a:r>
              <a:endParaRPr kumimoji="1" lang="zh-CN" altLang="en-US" sz="1400" dirty="0"/>
            </a:p>
          </p:txBody>
        </p:sp>
        <p:sp>
          <p:nvSpPr>
            <p:cNvPr id="81" name="左右箭头 80"/>
            <p:cNvSpPr/>
            <p:nvPr/>
          </p:nvSpPr>
          <p:spPr>
            <a:xfrm>
              <a:off x="2118781" y="4820199"/>
              <a:ext cx="899475" cy="281239"/>
            </a:xfrm>
            <a:prstGeom prst="leftRightArrow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2363026" y="4693443"/>
              <a:ext cx="323308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 smtClean="0"/>
                <a:t>协议</a:t>
              </a:r>
              <a:endParaRPr kumimoji="1" lang="zh-CN" altLang="en-US" sz="1400" dirty="0"/>
            </a:p>
          </p:txBody>
        </p:sp>
        <p:sp>
          <p:nvSpPr>
            <p:cNvPr id="83" name="左右箭头 82"/>
            <p:cNvSpPr/>
            <p:nvPr/>
          </p:nvSpPr>
          <p:spPr>
            <a:xfrm>
              <a:off x="2118781" y="5398920"/>
              <a:ext cx="899475" cy="281239"/>
            </a:xfrm>
            <a:prstGeom prst="leftRightArrow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2363026" y="5272164"/>
              <a:ext cx="323308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 smtClean="0"/>
                <a:t>协议</a:t>
              </a:r>
              <a:endParaRPr kumimoji="1" lang="zh-CN" altLang="en-US" sz="1400" dirty="0"/>
            </a:p>
          </p:txBody>
        </p:sp>
        <p:sp>
          <p:nvSpPr>
            <p:cNvPr id="85" name="左右箭头 84"/>
            <p:cNvSpPr/>
            <p:nvPr/>
          </p:nvSpPr>
          <p:spPr>
            <a:xfrm>
              <a:off x="4753290" y="4243338"/>
              <a:ext cx="899475" cy="281239"/>
            </a:xfrm>
            <a:prstGeom prst="leftRightArrow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4997535" y="4116582"/>
              <a:ext cx="323308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 smtClean="0"/>
                <a:t>协议</a:t>
              </a:r>
              <a:endParaRPr kumimoji="1" lang="zh-CN" altLang="en-US" sz="1400" dirty="0"/>
            </a:p>
          </p:txBody>
        </p:sp>
        <p:sp>
          <p:nvSpPr>
            <p:cNvPr id="87" name="左右箭头 86"/>
            <p:cNvSpPr/>
            <p:nvPr/>
          </p:nvSpPr>
          <p:spPr>
            <a:xfrm>
              <a:off x="4753290" y="4810528"/>
              <a:ext cx="899475" cy="281239"/>
            </a:xfrm>
            <a:prstGeom prst="leftRightArrow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4997535" y="4683772"/>
              <a:ext cx="323308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 smtClean="0"/>
                <a:t>协议</a:t>
              </a:r>
              <a:endParaRPr kumimoji="1" lang="zh-CN" altLang="en-US" sz="1400" dirty="0"/>
            </a:p>
          </p:txBody>
        </p:sp>
        <p:sp>
          <p:nvSpPr>
            <p:cNvPr id="89" name="左右箭头 88"/>
            <p:cNvSpPr/>
            <p:nvPr/>
          </p:nvSpPr>
          <p:spPr>
            <a:xfrm>
              <a:off x="4753290" y="5389249"/>
              <a:ext cx="899475" cy="281239"/>
            </a:xfrm>
            <a:prstGeom prst="leftRightArrow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4997535" y="5262493"/>
              <a:ext cx="323308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 smtClean="0"/>
                <a:t>协议</a:t>
              </a:r>
              <a:endParaRPr kumimoji="1" lang="zh-CN" altLang="en-US" sz="1400" dirty="0"/>
            </a:p>
          </p:txBody>
        </p:sp>
      </p:grpSp>
      <p:sp>
        <p:nvSpPr>
          <p:cNvPr id="79" name="文本框 78"/>
          <p:cNvSpPr txBox="1"/>
          <p:nvPr/>
        </p:nvSpPr>
        <p:spPr>
          <a:xfrm>
            <a:off x="894739" y="6419211"/>
            <a:ext cx="109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mtClean="0"/>
              <a:t>发送方</a:t>
            </a:r>
            <a:endParaRPr kumimoji="1" lang="zh-CN" altLang="en-US" dirty="0"/>
          </a:p>
        </p:txBody>
      </p:sp>
      <p:sp>
        <p:nvSpPr>
          <p:cNvPr id="80" name="文本框 79"/>
          <p:cNvSpPr txBox="1"/>
          <p:nvPr/>
        </p:nvSpPr>
        <p:spPr>
          <a:xfrm>
            <a:off x="6118430" y="6414393"/>
            <a:ext cx="109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 smtClean="0"/>
              <a:t>接收方</a:t>
            </a:r>
            <a:endParaRPr kumimoji="1" lang="zh-CN" altLang="en-US" dirty="0"/>
          </a:p>
        </p:txBody>
      </p:sp>
      <p:sp>
        <p:nvSpPr>
          <p:cNvPr id="91" name="文本框 90"/>
          <p:cNvSpPr txBox="1"/>
          <p:nvPr/>
        </p:nvSpPr>
        <p:spPr>
          <a:xfrm>
            <a:off x="3329482" y="6414393"/>
            <a:ext cx="129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mtClean="0"/>
              <a:t>中间系统</a:t>
            </a:r>
            <a:endParaRPr kumimoji="1" lang="zh-CN" altLang="en-US" dirty="0"/>
          </a:p>
        </p:txBody>
      </p:sp>
      <p:cxnSp>
        <p:nvCxnSpPr>
          <p:cNvPr id="92" name="肘形连接符 91"/>
          <p:cNvCxnSpPr/>
          <p:nvPr/>
        </p:nvCxnSpPr>
        <p:spPr>
          <a:xfrm rot="16200000" flipH="1">
            <a:off x="2730872" y="4716382"/>
            <a:ext cx="7800" cy="2556486"/>
          </a:xfrm>
          <a:prstGeom prst="bentConnector3">
            <a:avLst>
              <a:gd name="adj1" fmla="val 3918885"/>
            </a:avLst>
          </a:prstGeom>
          <a:ln w="57150">
            <a:solidFill>
              <a:srgbClr val="20202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2250113" y="6130710"/>
            <a:ext cx="118599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smtClean="0"/>
              <a:t>传输介质</a:t>
            </a:r>
            <a:endParaRPr kumimoji="1" lang="zh-CN" altLang="en-US" sz="1200" dirty="0"/>
          </a:p>
        </p:txBody>
      </p:sp>
      <p:cxnSp>
        <p:nvCxnSpPr>
          <p:cNvPr id="94" name="肘形连接符 93"/>
          <p:cNvCxnSpPr/>
          <p:nvPr/>
        </p:nvCxnSpPr>
        <p:spPr>
          <a:xfrm rot="16200000" flipH="1">
            <a:off x="5481201" y="4716382"/>
            <a:ext cx="7800" cy="2556486"/>
          </a:xfrm>
          <a:prstGeom prst="bentConnector3">
            <a:avLst>
              <a:gd name="adj1" fmla="val 3918885"/>
            </a:avLst>
          </a:prstGeom>
          <a:ln w="57150">
            <a:solidFill>
              <a:srgbClr val="20202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本框 94"/>
          <p:cNvSpPr txBox="1"/>
          <p:nvPr/>
        </p:nvSpPr>
        <p:spPr>
          <a:xfrm>
            <a:off x="5000442" y="6130710"/>
            <a:ext cx="118599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smtClean="0"/>
              <a:t>传输介质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7834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1020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1.5 </a:t>
            </a:r>
            <a:r>
              <a:rPr lang="zh-CN" altLang="en-US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计算机网络体系结构</a:t>
            </a:r>
            <a:endParaRPr lang="zh-CN" altLang="en-US" sz="2800" dirty="0"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7" name="文本框 2"/>
          <p:cNvSpPr txBox="1"/>
          <p:nvPr>
            <p:custDataLst>
              <p:tags r:id="rId1"/>
            </p:custDataLst>
          </p:nvPr>
        </p:nvSpPr>
        <p:spPr>
          <a:xfrm>
            <a:off x="748515" y="89017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1.5.2.1 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OSI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958330" y="615717"/>
            <a:ext cx="4403092" cy="1496624"/>
            <a:chOff x="7946572" y="245965"/>
            <a:chExt cx="3246994" cy="1496793"/>
          </a:xfrm>
        </p:grpSpPr>
        <p:sp>
          <p:nvSpPr>
            <p:cNvPr id="5" name="左大括号 4"/>
            <p:cNvSpPr/>
            <p:nvPr/>
          </p:nvSpPr>
          <p:spPr>
            <a:xfrm>
              <a:off x="9645928" y="245965"/>
              <a:ext cx="83821" cy="1409224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9527872" y="493876"/>
              <a:ext cx="1454244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OSI</a:t>
              </a:r>
              <a:r>
                <a:rPr lang="zh-CN" altLang="en-US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参考模型</a:t>
              </a:r>
              <a:endParaRPr lang="zh-CN" altLang="en-US" kern="900" spc="-10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9508204" y="1446180"/>
              <a:ext cx="1492716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五层参考模型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7946572" y="730898"/>
              <a:ext cx="2276585" cy="368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计算机网络体系结构</a:t>
              </a:r>
              <a:endParaRPr lang="zh-CN" altLang="en-US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9586876" y="802208"/>
              <a:ext cx="1056701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有关术语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9435158" y="1170873"/>
              <a:ext cx="1758408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TCP/IP</a:t>
              </a: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参考模型</a:t>
              </a: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9376410" y="447675"/>
            <a:ext cx="2734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计算机网络体系结构定义</a:t>
            </a:r>
          </a:p>
        </p:txBody>
      </p:sp>
      <p:grpSp>
        <p:nvGrpSpPr>
          <p:cNvPr id="9" name="组 8"/>
          <p:cNvGrpSpPr/>
          <p:nvPr/>
        </p:nvGrpSpPr>
        <p:grpSpPr>
          <a:xfrm>
            <a:off x="579429" y="2112341"/>
            <a:ext cx="7001972" cy="3954348"/>
            <a:chOff x="413175" y="1841036"/>
            <a:chExt cx="7001972" cy="3954348"/>
          </a:xfrm>
        </p:grpSpPr>
        <p:grpSp>
          <p:nvGrpSpPr>
            <p:cNvPr id="33" name="组 32"/>
            <p:cNvGrpSpPr/>
            <p:nvPr/>
          </p:nvGrpSpPr>
          <p:grpSpPr>
            <a:xfrm>
              <a:off x="5724077" y="1841137"/>
              <a:ext cx="1691070" cy="3878384"/>
              <a:chOff x="8201075" y="2051361"/>
              <a:chExt cx="1611883" cy="4663382"/>
            </a:xfrm>
            <a:noFill/>
          </p:grpSpPr>
          <p:sp>
            <p:nvSpPr>
              <p:cNvPr id="34" name="圆角矩形 33"/>
              <p:cNvSpPr/>
              <p:nvPr/>
            </p:nvSpPr>
            <p:spPr>
              <a:xfrm>
                <a:off x="8201075" y="2051361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应用层</a:t>
                </a:r>
                <a:endParaRPr kumimoji="1" lang="zh-CN" altLang="en-US" dirty="0"/>
              </a:p>
            </p:txBody>
          </p:sp>
          <p:sp>
            <p:nvSpPr>
              <p:cNvPr id="35" name="圆角矩形 34"/>
              <p:cNvSpPr/>
              <p:nvPr/>
            </p:nvSpPr>
            <p:spPr>
              <a:xfrm>
                <a:off x="8210380" y="2757943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表示层</a:t>
                </a:r>
                <a:endParaRPr kumimoji="1" lang="zh-CN" altLang="en-US" dirty="0"/>
              </a:p>
            </p:txBody>
          </p:sp>
          <p:sp>
            <p:nvSpPr>
              <p:cNvPr id="36" name="圆角矩形 35"/>
              <p:cNvSpPr/>
              <p:nvPr/>
            </p:nvSpPr>
            <p:spPr>
              <a:xfrm>
                <a:off x="8224235" y="3470470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会话层</a:t>
                </a:r>
                <a:endParaRPr kumimoji="1" lang="zh-CN" altLang="en-US" dirty="0"/>
              </a:p>
            </p:txBody>
          </p:sp>
          <p:sp>
            <p:nvSpPr>
              <p:cNvPr id="37" name="圆角矩形 36"/>
              <p:cNvSpPr/>
              <p:nvPr/>
            </p:nvSpPr>
            <p:spPr>
              <a:xfrm>
                <a:off x="8238089" y="4182997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传输层</a:t>
                </a:r>
                <a:endParaRPr kumimoji="1" lang="zh-CN" altLang="en-US" dirty="0"/>
              </a:p>
            </p:txBody>
          </p:sp>
          <p:sp>
            <p:nvSpPr>
              <p:cNvPr id="38" name="圆角矩形 37"/>
              <p:cNvSpPr/>
              <p:nvPr/>
            </p:nvSpPr>
            <p:spPr>
              <a:xfrm>
                <a:off x="8247394" y="4889579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网络层</a:t>
                </a:r>
                <a:endParaRPr kumimoji="1" lang="zh-CN" altLang="en-US" dirty="0"/>
              </a:p>
            </p:txBody>
          </p:sp>
          <p:sp>
            <p:nvSpPr>
              <p:cNvPr id="39" name="圆角矩形 38"/>
              <p:cNvSpPr/>
              <p:nvPr/>
            </p:nvSpPr>
            <p:spPr>
              <a:xfrm>
                <a:off x="8261249" y="5602106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数据链路层</a:t>
                </a:r>
                <a:endParaRPr kumimoji="1" lang="zh-CN" altLang="en-US" dirty="0"/>
              </a:p>
            </p:txBody>
          </p:sp>
          <p:sp>
            <p:nvSpPr>
              <p:cNvPr id="40" name="圆角矩形 39"/>
              <p:cNvSpPr/>
              <p:nvPr/>
            </p:nvSpPr>
            <p:spPr>
              <a:xfrm>
                <a:off x="8261249" y="6314633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物理层</a:t>
                </a:r>
                <a:endParaRPr kumimoji="1" lang="zh-CN" altLang="en-US" dirty="0"/>
              </a:p>
            </p:txBody>
          </p:sp>
          <p:sp>
            <p:nvSpPr>
              <p:cNvPr id="41" name="上下箭头 40"/>
              <p:cNvSpPr/>
              <p:nvPr/>
            </p:nvSpPr>
            <p:spPr>
              <a:xfrm>
                <a:off x="8843140" y="2451471"/>
                <a:ext cx="193963" cy="306472"/>
              </a:xfrm>
              <a:prstGeom prst="upDownArrow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2" name="上下箭头 41"/>
              <p:cNvSpPr/>
              <p:nvPr/>
            </p:nvSpPr>
            <p:spPr>
              <a:xfrm>
                <a:off x="8843140" y="3158053"/>
                <a:ext cx="193963" cy="306472"/>
              </a:xfrm>
              <a:prstGeom prst="upDownArrow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3" name="上下箭头 42"/>
              <p:cNvSpPr/>
              <p:nvPr/>
            </p:nvSpPr>
            <p:spPr>
              <a:xfrm>
                <a:off x="8843140" y="3870580"/>
                <a:ext cx="193963" cy="306472"/>
              </a:xfrm>
              <a:prstGeom prst="upDownArrow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4" name="上下箭头 43"/>
              <p:cNvSpPr/>
              <p:nvPr/>
            </p:nvSpPr>
            <p:spPr>
              <a:xfrm>
                <a:off x="8843140" y="4577162"/>
                <a:ext cx="193963" cy="306472"/>
              </a:xfrm>
              <a:prstGeom prst="upDownArrow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5" name="上下箭头 44"/>
              <p:cNvSpPr/>
              <p:nvPr/>
            </p:nvSpPr>
            <p:spPr>
              <a:xfrm>
                <a:off x="8843140" y="5295634"/>
                <a:ext cx="193963" cy="306472"/>
              </a:xfrm>
              <a:prstGeom prst="upDownArrow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6" name="上下箭头 45"/>
              <p:cNvSpPr/>
              <p:nvPr/>
            </p:nvSpPr>
            <p:spPr>
              <a:xfrm>
                <a:off x="8843140" y="6002216"/>
                <a:ext cx="193963" cy="306472"/>
              </a:xfrm>
              <a:prstGeom prst="upDownArrow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48" name="组 47"/>
            <p:cNvGrpSpPr/>
            <p:nvPr/>
          </p:nvGrpSpPr>
          <p:grpSpPr>
            <a:xfrm>
              <a:off x="413175" y="1841036"/>
              <a:ext cx="1691070" cy="3878384"/>
              <a:chOff x="8201075" y="2051361"/>
              <a:chExt cx="1611883" cy="4663382"/>
            </a:xfrm>
            <a:noFill/>
          </p:grpSpPr>
          <p:sp>
            <p:nvSpPr>
              <p:cNvPr id="49" name="圆角矩形 48"/>
              <p:cNvSpPr/>
              <p:nvPr/>
            </p:nvSpPr>
            <p:spPr>
              <a:xfrm>
                <a:off x="8201075" y="2051361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应用层</a:t>
                </a:r>
                <a:endParaRPr kumimoji="1" lang="zh-CN" altLang="en-US" dirty="0"/>
              </a:p>
            </p:txBody>
          </p:sp>
          <p:sp>
            <p:nvSpPr>
              <p:cNvPr id="50" name="圆角矩形 49"/>
              <p:cNvSpPr/>
              <p:nvPr/>
            </p:nvSpPr>
            <p:spPr>
              <a:xfrm>
                <a:off x="8210380" y="2757943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表示层</a:t>
                </a:r>
                <a:endParaRPr kumimoji="1" lang="zh-CN" altLang="en-US" dirty="0"/>
              </a:p>
            </p:txBody>
          </p:sp>
          <p:sp>
            <p:nvSpPr>
              <p:cNvPr id="51" name="圆角矩形 50"/>
              <p:cNvSpPr/>
              <p:nvPr/>
            </p:nvSpPr>
            <p:spPr>
              <a:xfrm>
                <a:off x="8224235" y="3470470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会话层</a:t>
                </a:r>
                <a:endParaRPr kumimoji="1" lang="zh-CN" altLang="en-US" dirty="0"/>
              </a:p>
            </p:txBody>
          </p:sp>
          <p:sp>
            <p:nvSpPr>
              <p:cNvPr id="52" name="圆角矩形 51"/>
              <p:cNvSpPr/>
              <p:nvPr/>
            </p:nvSpPr>
            <p:spPr>
              <a:xfrm>
                <a:off x="8238089" y="4182997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传输层</a:t>
                </a:r>
                <a:endParaRPr kumimoji="1" lang="zh-CN" altLang="en-US" dirty="0"/>
              </a:p>
            </p:txBody>
          </p:sp>
          <p:sp>
            <p:nvSpPr>
              <p:cNvPr id="53" name="圆角矩形 52"/>
              <p:cNvSpPr/>
              <p:nvPr/>
            </p:nvSpPr>
            <p:spPr>
              <a:xfrm>
                <a:off x="8247394" y="4889579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网络层</a:t>
                </a:r>
                <a:endParaRPr kumimoji="1" lang="zh-CN" altLang="en-US" dirty="0"/>
              </a:p>
            </p:txBody>
          </p:sp>
          <p:sp>
            <p:nvSpPr>
              <p:cNvPr id="54" name="圆角矩形 53"/>
              <p:cNvSpPr/>
              <p:nvPr/>
            </p:nvSpPr>
            <p:spPr>
              <a:xfrm>
                <a:off x="8261249" y="5602106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数据链路层</a:t>
                </a:r>
                <a:endParaRPr kumimoji="1" lang="zh-CN" altLang="en-US" dirty="0"/>
              </a:p>
            </p:txBody>
          </p:sp>
          <p:sp>
            <p:nvSpPr>
              <p:cNvPr id="55" name="圆角矩形 54"/>
              <p:cNvSpPr/>
              <p:nvPr/>
            </p:nvSpPr>
            <p:spPr>
              <a:xfrm>
                <a:off x="8261249" y="6314633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物理层</a:t>
                </a:r>
                <a:endParaRPr kumimoji="1" lang="zh-CN" altLang="en-US" dirty="0"/>
              </a:p>
            </p:txBody>
          </p:sp>
          <p:sp>
            <p:nvSpPr>
              <p:cNvPr id="56" name="上下箭头 55"/>
              <p:cNvSpPr/>
              <p:nvPr/>
            </p:nvSpPr>
            <p:spPr>
              <a:xfrm>
                <a:off x="8843140" y="2451471"/>
                <a:ext cx="193963" cy="306472"/>
              </a:xfrm>
              <a:prstGeom prst="upDownArrow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7" name="上下箭头 56"/>
              <p:cNvSpPr/>
              <p:nvPr/>
            </p:nvSpPr>
            <p:spPr>
              <a:xfrm>
                <a:off x="8843140" y="3158053"/>
                <a:ext cx="193963" cy="306472"/>
              </a:xfrm>
              <a:prstGeom prst="upDownArrow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8" name="上下箭头 57"/>
              <p:cNvSpPr/>
              <p:nvPr/>
            </p:nvSpPr>
            <p:spPr>
              <a:xfrm>
                <a:off x="8843140" y="3870580"/>
                <a:ext cx="193963" cy="306472"/>
              </a:xfrm>
              <a:prstGeom prst="upDownArrow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9" name="上下箭头 58"/>
              <p:cNvSpPr/>
              <p:nvPr/>
            </p:nvSpPr>
            <p:spPr>
              <a:xfrm>
                <a:off x="8843140" y="4577162"/>
                <a:ext cx="193963" cy="306472"/>
              </a:xfrm>
              <a:prstGeom prst="upDownArrow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0" name="上下箭头 59"/>
              <p:cNvSpPr/>
              <p:nvPr/>
            </p:nvSpPr>
            <p:spPr>
              <a:xfrm>
                <a:off x="8843140" y="5295634"/>
                <a:ext cx="193963" cy="306472"/>
              </a:xfrm>
              <a:prstGeom prst="upDownArrow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1" name="上下箭头 60"/>
              <p:cNvSpPr/>
              <p:nvPr/>
            </p:nvSpPr>
            <p:spPr>
              <a:xfrm>
                <a:off x="8843140" y="6002216"/>
                <a:ext cx="193963" cy="306472"/>
              </a:xfrm>
              <a:prstGeom prst="upDownArrow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6" name="左右箭头 5"/>
            <p:cNvSpPr/>
            <p:nvPr/>
          </p:nvSpPr>
          <p:spPr>
            <a:xfrm>
              <a:off x="2079948" y="1939130"/>
              <a:ext cx="3629594" cy="271074"/>
            </a:xfrm>
            <a:prstGeom prst="leftRightArrow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163810" y="1869496"/>
              <a:ext cx="118599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 smtClean="0"/>
                <a:t>协议</a:t>
              </a:r>
              <a:endParaRPr kumimoji="1" lang="zh-CN" altLang="en-US" dirty="0"/>
            </a:p>
          </p:txBody>
        </p:sp>
        <p:sp>
          <p:nvSpPr>
            <p:cNvPr id="62" name="左右箭头 61"/>
            <p:cNvSpPr/>
            <p:nvPr/>
          </p:nvSpPr>
          <p:spPr>
            <a:xfrm>
              <a:off x="2094227" y="2510546"/>
              <a:ext cx="3629594" cy="271074"/>
            </a:xfrm>
            <a:prstGeom prst="leftRightArrow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3178089" y="2468050"/>
              <a:ext cx="118599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mtClean="0"/>
                <a:t>协议</a:t>
              </a:r>
              <a:endParaRPr kumimoji="1" lang="zh-CN" altLang="en-US"/>
            </a:p>
          </p:txBody>
        </p:sp>
        <p:sp>
          <p:nvSpPr>
            <p:cNvPr id="64" name="左右箭头 63"/>
            <p:cNvSpPr/>
            <p:nvPr/>
          </p:nvSpPr>
          <p:spPr>
            <a:xfrm>
              <a:off x="2079366" y="3090878"/>
              <a:ext cx="3629594" cy="271074"/>
            </a:xfrm>
            <a:prstGeom prst="leftRightArrow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3163228" y="3021244"/>
              <a:ext cx="118599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mtClean="0"/>
                <a:t>协议</a:t>
              </a:r>
              <a:endParaRPr kumimoji="1" lang="zh-CN" altLang="en-US"/>
            </a:p>
          </p:txBody>
        </p:sp>
        <p:sp>
          <p:nvSpPr>
            <p:cNvPr id="66" name="左右箭头 65"/>
            <p:cNvSpPr/>
            <p:nvPr/>
          </p:nvSpPr>
          <p:spPr>
            <a:xfrm>
              <a:off x="2104246" y="3670589"/>
              <a:ext cx="3629594" cy="271074"/>
            </a:xfrm>
            <a:prstGeom prst="leftRightArrow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3188108" y="3600955"/>
              <a:ext cx="118599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mtClean="0"/>
                <a:t>协议</a:t>
              </a:r>
              <a:endParaRPr kumimoji="1" lang="zh-CN" altLang="en-US"/>
            </a:p>
          </p:txBody>
        </p:sp>
        <p:sp>
          <p:nvSpPr>
            <p:cNvPr id="68" name="圆角矩形 67"/>
            <p:cNvSpPr/>
            <p:nvPr/>
          </p:nvSpPr>
          <p:spPr>
            <a:xfrm>
              <a:off x="3018256" y="4209290"/>
              <a:ext cx="1627940" cy="332759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网络层</a:t>
              </a:r>
              <a:endParaRPr kumimoji="1" lang="zh-CN" altLang="en-US" dirty="0"/>
            </a:p>
          </p:txBody>
        </p:sp>
        <p:sp>
          <p:nvSpPr>
            <p:cNvPr id="69" name="圆角矩形 68"/>
            <p:cNvSpPr/>
            <p:nvPr/>
          </p:nvSpPr>
          <p:spPr>
            <a:xfrm>
              <a:off x="3032791" y="4801876"/>
              <a:ext cx="1627940" cy="332759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数据链路层</a:t>
              </a:r>
              <a:endParaRPr kumimoji="1" lang="zh-CN" altLang="en-US" dirty="0"/>
            </a:p>
          </p:txBody>
        </p:sp>
        <p:sp>
          <p:nvSpPr>
            <p:cNvPr id="70" name="圆角矩形 69"/>
            <p:cNvSpPr/>
            <p:nvPr/>
          </p:nvSpPr>
          <p:spPr>
            <a:xfrm>
              <a:off x="3032791" y="5394461"/>
              <a:ext cx="1627940" cy="332759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物理层</a:t>
              </a:r>
              <a:endParaRPr kumimoji="1" lang="zh-CN" altLang="en-US" dirty="0"/>
            </a:p>
          </p:txBody>
        </p:sp>
        <p:sp>
          <p:nvSpPr>
            <p:cNvPr id="71" name="上下箭头 70"/>
            <p:cNvSpPr/>
            <p:nvPr/>
          </p:nvSpPr>
          <p:spPr>
            <a:xfrm>
              <a:off x="3643269" y="4546993"/>
              <a:ext cx="203492" cy="254883"/>
            </a:xfrm>
            <a:prstGeom prst="upDownArrow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2" name="上下箭头 71"/>
            <p:cNvSpPr/>
            <p:nvPr/>
          </p:nvSpPr>
          <p:spPr>
            <a:xfrm>
              <a:off x="3643269" y="5134634"/>
              <a:ext cx="203492" cy="254883"/>
            </a:xfrm>
            <a:prstGeom prst="upDownArrow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3" name="左右箭头 72"/>
            <p:cNvSpPr/>
            <p:nvPr/>
          </p:nvSpPr>
          <p:spPr>
            <a:xfrm>
              <a:off x="2118781" y="4253009"/>
              <a:ext cx="899475" cy="281239"/>
            </a:xfrm>
            <a:prstGeom prst="leftRightArrow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2363026" y="4126253"/>
              <a:ext cx="323308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 smtClean="0"/>
                <a:t>协议</a:t>
              </a:r>
              <a:endParaRPr kumimoji="1" lang="zh-CN" altLang="en-US" sz="1400" dirty="0"/>
            </a:p>
          </p:txBody>
        </p:sp>
        <p:sp>
          <p:nvSpPr>
            <p:cNvPr id="81" name="左右箭头 80"/>
            <p:cNvSpPr/>
            <p:nvPr/>
          </p:nvSpPr>
          <p:spPr>
            <a:xfrm>
              <a:off x="2118781" y="4820199"/>
              <a:ext cx="899475" cy="281239"/>
            </a:xfrm>
            <a:prstGeom prst="leftRightArrow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2363026" y="4693443"/>
              <a:ext cx="323308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 smtClean="0"/>
                <a:t>协议</a:t>
              </a:r>
              <a:endParaRPr kumimoji="1" lang="zh-CN" altLang="en-US" sz="1400" dirty="0"/>
            </a:p>
          </p:txBody>
        </p:sp>
        <p:sp>
          <p:nvSpPr>
            <p:cNvPr id="83" name="左右箭头 82"/>
            <p:cNvSpPr/>
            <p:nvPr/>
          </p:nvSpPr>
          <p:spPr>
            <a:xfrm>
              <a:off x="2118781" y="5398920"/>
              <a:ext cx="899475" cy="281239"/>
            </a:xfrm>
            <a:prstGeom prst="leftRightArrow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2363026" y="5272164"/>
              <a:ext cx="323308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 smtClean="0"/>
                <a:t>协议</a:t>
              </a:r>
              <a:endParaRPr kumimoji="1" lang="zh-CN" altLang="en-US" sz="1400" dirty="0"/>
            </a:p>
          </p:txBody>
        </p:sp>
        <p:sp>
          <p:nvSpPr>
            <p:cNvPr id="85" name="左右箭头 84"/>
            <p:cNvSpPr/>
            <p:nvPr/>
          </p:nvSpPr>
          <p:spPr>
            <a:xfrm>
              <a:off x="4753290" y="4243338"/>
              <a:ext cx="899475" cy="281239"/>
            </a:xfrm>
            <a:prstGeom prst="leftRightArrow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4997535" y="4116582"/>
              <a:ext cx="323308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 smtClean="0"/>
                <a:t>协议</a:t>
              </a:r>
              <a:endParaRPr kumimoji="1" lang="zh-CN" altLang="en-US" sz="1400" dirty="0"/>
            </a:p>
          </p:txBody>
        </p:sp>
        <p:sp>
          <p:nvSpPr>
            <p:cNvPr id="87" name="左右箭头 86"/>
            <p:cNvSpPr/>
            <p:nvPr/>
          </p:nvSpPr>
          <p:spPr>
            <a:xfrm>
              <a:off x="4753290" y="4810528"/>
              <a:ext cx="899475" cy="281239"/>
            </a:xfrm>
            <a:prstGeom prst="leftRightArrow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4997535" y="4683772"/>
              <a:ext cx="323308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 smtClean="0"/>
                <a:t>协议</a:t>
              </a:r>
              <a:endParaRPr kumimoji="1" lang="zh-CN" altLang="en-US" sz="1400" dirty="0"/>
            </a:p>
          </p:txBody>
        </p:sp>
        <p:sp>
          <p:nvSpPr>
            <p:cNvPr id="89" name="左右箭头 88"/>
            <p:cNvSpPr/>
            <p:nvPr/>
          </p:nvSpPr>
          <p:spPr>
            <a:xfrm>
              <a:off x="4753290" y="5389249"/>
              <a:ext cx="899475" cy="281239"/>
            </a:xfrm>
            <a:prstGeom prst="leftRightArrow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4997535" y="5262493"/>
              <a:ext cx="323308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 smtClean="0"/>
                <a:t>协议</a:t>
              </a:r>
              <a:endParaRPr kumimoji="1" lang="zh-CN" altLang="en-US" sz="1400" dirty="0"/>
            </a:p>
          </p:txBody>
        </p:sp>
      </p:grpSp>
      <p:sp>
        <p:nvSpPr>
          <p:cNvPr id="75" name="矩形 74"/>
          <p:cNvSpPr/>
          <p:nvPr/>
        </p:nvSpPr>
        <p:spPr>
          <a:xfrm>
            <a:off x="7852619" y="2369754"/>
            <a:ext cx="4061056" cy="87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dirty="0"/>
              <a:t>3</a:t>
            </a:r>
            <a:r>
              <a:rPr lang="zh-CN" altLang="en-US" dirty="0"/>
              <a:t>、物理层的两个端点进行</a:t>
            </a:r>
            <a:r>
              <a:rPr lang="zh-CN" altLang="en-US" dirty="0">
                <a:solidFill>
                  <a:srgbClr val="FF0000"/>
                </a:solidFill>
              </a:rPr>
              <a:t>物理通信</a:t>
            </a:r>
            <a:r>
              <a:rPr lang="zh-CN" altLang="en-US" dirty="0"/>
              <a:t>，称为</a:t>
            </a:r>
            <a:r>
              <a:rPr lang="zh-CN" altLang="en-US" dirty="0">
                <a:solidFill>
                  <a:srgbClr val="FF0000"/>
                </a:solidFill>
              </a:rPr>
              <a:t>实通信。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894739" y="6419211"/>
            <a:ext cx="109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mtClean="0"/>
              <a:t>发送方</a:t>
            </a:r>
            <a:endParaRPr kumimoji="1" lang="zh-CN" altLang="en-US" dirty="0"/>
          </a:p>
        </p:txBody>
      </p:sp>
      <p:sp>
        <p:nvSpPr>
          <p:cNvPr id="80" name="文本框 79"/>
          <p:cNvSpPr txBox="1"/>
          <p:nvPr/>
        </p:nvSpPr>
        <p:spPr>
          <a:xfrm>
            <a:off x="6118430" y="6414393"/>
            <a:ext cx="109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 smtClean="0"/>
              <a:t>接收方</a:t>
            </a:r>
            <a:endParaRPr kumimoji="1" lang="zh-CN" altLang="en-US" dirty="0"/>
          </a:p>
        </p:txBody>
      </p:sp>
      <p:sp>
        <p:nvSpPr>
          <p:cNvPr id="91" name="文本框 90"/>
          <p:cNvSpPr txBox="1"/>
          <p:nvPr/>
        </p:nvSpPr>
        <p:spPr>
          <a:xfrm>
            <a:off x="3329482" y="6414393"/>
            <a:ext cx="129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mtClean="0"/>
              <a:t>中间系统</a:t>
            </a:r>
            <a:endParaRPr kumimoji="1" lang="zh-CN" altLang="en-US" dirty="0"/>
          </a:p>
        </p:txBody>
      </p:sp>
      <p:cxnSp>
        <p:nvCxnSpPr>
          <p:cNvPr id="92" name="肘形连接符 91"/>
          <p:cNvCxnSpPr/>
          <p:nvPr/>
        </p:nvCxnSpPr>
        <p:spPr>
          <a:xfrm rot="16200000" flipH="1">
            <a:off x="2730872" y="4716382"/>
            <a:ext cx="7800" cy="2556486"/>
          </a:xfrm>
          <a:prstGeom prst="bentConnector3">
            <a:avLst>
              <a:gd name="adj1" fmla="val 3918885"/>
            </a:avLst>
          </a:prstGeom>
          <a:ln w="57150">
            <a:solidFill>
              <a:srgbClr val="20202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2250113" y="6130710"/>
            <a:ext cx="118599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smtClean="0"/>
              <a:t>传输介质</a:t>
            </a:r>
            <a:endParaRPr kumimoji="1" lang="zh-CN" altLang="en-US" sz="1200" dirty="0"/>
          </a:p>
        </p:txBody>
      </p:sp>
      <p:cxnSp>
        <p:nvCxnSpPr>
          <p:cNvPr id="94" name="肘形连接符 93"/>
          <p:cNvCxnSpPr/>
          <p:nvPr/>
        </p:nvCxnSpPr>
        <p:spPr>
          <a:xfrm rot="16200000" flipH="1">
            <a:off x="5481201" y="4716382"/>
            <a:ext cx="7800" cy="2556486"/>
          </a:xfrm>
          <a:prstGeom prst="bentConnector3">
            <a:avLst>
              <a:gd name="adj1" fmla="val 3918885"/>
            </a:avLst>
          </a:prstGeom>
          <a:ln w="57150">
            <a:solidFill>
              <a:srgbClr val="20202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本框 94"/>
          <p:cNvSpPr txBox="1"/>
          <p:nvPr/>
        </p:nvSpPr>
        <p:spPr>
          <a:xfrm>
            <a:off x="5000442" y="6130710"/>
            <a:ext cx="118599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smtClean="0"/>
              <a:t>传输介质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9052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1020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1.5 </a:t>
            </a:r>
            <a:r>
              <a:rPr lang="zh-CN" altLang="en-US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计算机网络体系结构</a:t>
            </a:r>
            <a:endParaRPr lang="zh-CN" altLang="en-US" sz="2800" dirty="0"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7" name="文本框 2"/>
          <p:cNvSpPr txBox="1"/>
          <p:nvPr>
            <p:custDataLst>
              <p:tags r:id="rId1"/>
            </p:custDataLst>
          </p:nvPr>
        </p:nvSpPr>
        <p:spPr>
          <a:xfrm>
            <a:off x="748515" y="89017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1.5.2.1 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OSI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958330" y="615717"/>
            <a:ext cx="4403092" cy="1496624"/>
            <a:chOff x="7946572" y="245965"/>
            <a:chExt cx="3246994" cy="1496793"/>
          </a:xfrm>
        </p:grpSpPr>
        <p:sp>
          <p:nvSpPr>
            <p:cNvPr id="5" name="左大括号 4"/>
            <p:cNvSpPr/>
            <p:nvPr/>
          </p:nvSpPr>
          <p:spPr>
            <a:xfrm>
              <a:off x="9645928" y="245965"/>
              <a:ext cx="83821" cy="1409224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9527872" y="493876"/>
              <a:ext cx="1454244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OSI</a:t>
              </a:r>
              <a:r>
                <a:rPr lang="zh-CN" altLang="en-US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参考模型</a:t>
              </a:r>
              <a:endParaRPr lang="zh-CN" altLang="en-US" kern="900" spc="-10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9508204" y="1446180"/>
              <a:ext cx="1492716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五层参考模型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7946572" y="730898"/>
              <a:ext cx="2276585" cy="368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计算机网络体系结构</a:t>
              </a:r>
              <a:endParaRPr lang="zh-CN" altLang="en-US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9586876" y="802208"/>
              <a:ext cx="1056701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有关术语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9435158" y="1170873"/>
              <a:ext cx="1758408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TCP/IP</a:t>
              </a: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参考模型</a:t>
              </a: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9376410" y="447675"/>
            <a:ext cx="2734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计算机网络体系结构定义</a:t>
            </a:r>
          </a:p>
        </p:txBody>
      </p:sp>
      <p:grpSp>
        <p:nvGrpSpPr>
          <p:cNvPr id="9" name="组 8"/>
          <p:cNvGrpSpPr/>
          <p:nvPr/>
        </p:nvGrpSpPr>
        <p:grpSpPr>
          <a:xfrm>
            <a:off x="579429" y="2112341"/>
            <a:ext cx="7001972" cy="3954348"/>
            <a:chOff x="413175" y="1841036"/>
            <a:chExt cx="7001972" cy="3954348"/>
          </a:xfrm>
        </p:grpSpPr>
        <p:grpSp>
          <p:nvGrpSpPr>
            <p:cNvPr id="33" name="组 32"/>
            <p:cNvGrpSpPr/>
            <p:nvPr/>
          </p:nvGrpSpPr>
          <p:grpSpPr>
            <a:xfrm>
              <a:off x="5724077" y="1841137"/>
              <a:ext cx="1691070" cy="3878384"/>
              <a:chOff x="8201075" y="2051361"/>
              <a:chExt cx="1611883" cy="4663382"/>
            </a:xfrm>
            <a:noFill/>
          </p:grpSpPr>
          <p:sp>
            <p:nvSpPr>
              <p:cNvPr id="34" name="圆角矩形 33"/>
              <p:cNvSpPr/>
              <p:nvPr/>
            </p:nvSpPr>
            <p:spPr>
              <a:xfrm>
                <a:off x="8201075" y="2051361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应用层</a:t>
                </a:r>
                <a:endParaRPr kumimoji="1" lang="zh-CN" altLang="en-US" dirty="0"/>
              </a:p>
            </p:txBody>
          </p:sp>
          <p:sp>
            <p:nvSpPr>
              <p:cNvPr id="35" name="圆角矩形 34"/>
              <p:cNvSpPr/>
              <p:nvPr/>
            </p:nvSpPr>
            <p:spPr>
              <a:xfrm>
                <a:off x="8210380" y="2757943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表示层</a:t>
                </a:r>
                <a:endParaRPr kumimoji="1" lang="zh-CN" altLang="en-US" dirty="0"/>
              </a:p>
            </p:txBody>
          </p:sp>
          <p:sp>
            <p:nvSpPr>
              <p:cNvPr id="36" name="圆角矩形 35"/>
              <p:cNvSpPr/>
              <p:nvPr/>
            </p:nvSpPr>
            <p:spPr>
              <a:xfrm>
                <a:off x="8224235" y="3470470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会话层</a:t>
                </a:r>
                <a:endParaRPr kumimoji="1" lang="zh-CN" altLang="en-US" dirty="0"/>
              </a:p>
            </p:txBody>
          </p:sp>
          <p:sp>
            <p:nvSpPr>
              <p:cNvPr id="37" name="圆角矩形 36"/>
              <p:cNvSpPr/>
              <p:nvPr/>
            </p:nvSpPr>
            <p:spPr>
              <a:xfrm>
                <a:off x="8238089" y="4182997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传输层</a:t>
                </a:r>
                <a:endParaRPr kumimoji="1" lang="zh-CN" altLang="en-US" dirty="0"/>
              </a:p>
            </p:txBody>
          </p:sp>
          <p:sp>
            <p:nvSpPr>
              <p:cNvPr id="38" name="圆角矩形 37"/>
              <p:cNvSpPr/>
              <p:nvPr/>
            </p:nvSpPr>
            <p:spPr>
              <a:xfrm>
                <a:off x="8247394" y="4889579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网络层</a:t>
                </a:r>
                <a:endParaRPr kumimoji="1" lang="zh-CN" altLang="en-US" dirty="0"/>
              </a:p>
            </p:txBody>
          </p:sp>
          <p:sp>
            <p:nvSpPr>
              <p:cNvPr id="39" name="圆角矩形 38"/>
              <p:cNvSpPr/>
              <p:nvPr/>
            </p:nvSpPr>
            <p:spPr>
              <a:xfrm>
                <a:off x="8261249" y="5602106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数据链路层</a:t>
                </a:r>
                <a:endParaRPr kumimoji="1" lang="zh-CN" altLang="en-US" dirty="0"/>
              </a:p>
            </p:txBody>
          </p:sp>
          <p:sp>
            <p:nvSpPr>
              <p:cNvPr id="40" name="圆角矩形 39"/>
              <p:cNvSpPr/>
              <p:nvPr/>
            </p:nvSpPr>
            <p:spPr>
              <a:xfrm>
                <a:off x="8261249" y="6314633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物理层</a:t>
                </a:r>
                <a:endParaRPr kumimoji="1" lang="zh-CN" altLang="en-US" dirty="0"/>
              </a:p>
            </p:txBody>
          </p:sp>
          <p:sp>
            <p:nvSpPr>
              <p:cNvPr id="41" name="上下箭头 40"/>
              <p:cNvSpPr/>
              <p:nvPr/>
            </p:nvSpPr>
            <p:spPr>
              <a:xfrm>
                <a:off x="8843140" y="2451471"/>
                <a:ext cx="193963" cy="306472"/>
              </a:xfrm>
              <a:prstGeom prst="upDownArrow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2" name="上下箭头 41"/>
              <p:cNvSpPr/>
              <p:nvPr/>
            </p:nvSpPr>
            <p:spPr>
              <a:xfrm>
                <a:off x="8843140" y="3158053"/>
                <a:ext cx="193963" cy="306472"/>
              </a:xfrm>
              <a:prstGeom prst="upDownArrow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3" name="上下箭头 42"/>
              <p:cNvSpPr/>
              <p:nvPr/>
            </p:nvSpPr>
            <p:spPr>
              <a:xfrm>
                <a:off x="8843140" y="3870580"/>
                <a:ext cx="193963" cy="306472"/>
              </a:xfrm>
              <a:prstGeom prst="upDownArrow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4" name="上下箭头 43"/>
              <p:cNvSpPr/>
              <p:nvPr/>
            </p:nvSpPr>
            <p:spPr>
              <a:xfrm>
                <a:off x="8843140" y="4577162"/>
                <a:ext cx="193963" cy="306472"/>
              </a:xfrm>
              <a:prstGeom prst="upDownArrow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5" name="上下箭头 44"/>
              <p:cNvSpPr/>
              <p:nvPr/>
            </p:nvSpPr>
            <p:spPr>
              <a:xfrm>
                <a:off x="8843140" y="5295634"/>
                <a:ext cx="193963" cy="306472"/>
              </a:xfrm>
              <a:prstGeom prst="upDownArrow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6" name="上下箭头 45"/>
              <p:cNvSpPr/>
              <p:nvPr/>
            </p:nvSpPr>
            <p:spPr>
              <a:xfrm>
                <a:off x="8843140" y="6002216"/>
                <a:ext cx="193963" cy="306472"/>
              </a:xfrm>
              <a:prstGeom prst="upDownArrow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48" name="组 47"/>
            <p:cNvGrpSpPr/>
            <p:nvPr/>
          </p:nvGrpSpPr>
          <p:grpSpPr>
            <a:xfrm>
              <a:off x="413175" y="1841036"/>
              <a:ext cx="1691070" cy="3878384"/>
              <a:chOff x="8201075" y="2051361"/>
              <a:chExt cx="1611883" cy="4663382"/>
            </a:xfrm>
            <a:noFill/>
          </p:grpSpPr>
          <p:sp>
            <p:nvSpPr>
              <p:cNvPr id="49" name="圆角矩形 48"/>
              <p:cNvSpPr/>
              <p:nvPr/>
            </p:nvSpPr>
            <p:spPr>
              <a:xfrm>
                <a:off x="8201075" y="2051361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应用层</a:t>
                </a:r>
                <a:endParaRPr kumimoji="1" lang="zh-CN" altLang="en-US" dirty="0"/>
              </a:p>
            </p:txBody>
          </p:sp>
          <p:sp>
            <p:nvSpPr>
              <p:cNvPr id="50" name="圆角矩形 49"/>
              <p:cNvSpPr/>
              <p:nvPr/>
            </p:nvSpPr>
            <p:spPr>
              <a:xfrm>
                <a:off x="8210380" y="2757943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表示层</a:t>
                </a:r>
                <a:endParaRPr kumimoji="1" lang="zh-CN" altLang="en-US" dirty="0"/>
              </a:p>
            </p:txBody>
          </p:sp>
          <p:sp>
            <p:nvSpPr>
              <p:cNvPr id="51" name="圆角矩形 50"/>
              <p:cNvSpPr/>
              <p:nvPr/>
            </p:nvSpPr>
            <p:spPr>
              <a:xfrm>
                <a:off x="8224235" y="3470470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会话层</a:t>
                </a:r>
                <a:endParaRPr kumimoji="1" lang="zh-CN" altLang="en-US" dirty="0"/>
              </a:p>
            </p:txBody>
          </p:sp>
          <p:sp>
            <p:nvSpPr>
              <p:cNvPr id="52" name="圆角矩形 51"/>
              <p:cNvSpPr/>
              <p:nvPr/>
            </p:nvSpPr>
            <p:spPr>
              <a:xfrm>
                <a:off x="8238089" y="4182997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传输层</a:t>
                </a:r>
                <a:endParaRPr kumimoji="1" lang="zh-CN" altLang="en-US" dirty="0"/>
              </a:p>
            </p:txBody>
          </p:sp>
          <p:sp>
            <p:nvSpPr>
              <p:cNvPr id="53" name="圆角矩形 52"/>
              <p:cNvSpPr/>
              <p:nvPr/>
            </p:nvSpPr>
            <p:spPr>
              <a:xfrm>
                <a:off x="8247394" y="4889579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网络层</a:t>
                </a:r>
                <a:endParaRPr kumimoji="1" lang="zh-CN" altLang="en-US" dirty="0"/>
              </a:p>
            </p:txBody>
          </p:sp>
          <p:sp>
            <p:nvSpPr>
              <p:cNvPr id="54" name="圆角矩形 53"/>
              <p:cNvSpPr/>
              <p:nvPr/>
            </p:nvSpPr>
            <p:spPr>
              <a:xfrm>
                <a:off x="8261249" y="5602106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数据链路层</a:t>
                </a:r>
                <a:endParaRPr kumimoji="1" lang="zh-CN" altLang="en-US" dirty="0"/>
              </a:p>
            </p:txBody>
          </p:sp>
          <p:sp>
            <p:nvSpPr>
              <p:cNvPr id="55" name="圆角矩形 54"/>
              <p:cNvSpPr/>
              <p:nvPr/>
            </p:nvSpPr>
            <p:spPr>
              <a:xfrm>
                <a:off x="8261249" y="6314633"/>
                <a:ext cx="1551709" cy="400110"/>
              </a:xfrm>
              <a:prstGeom prst="round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物理层</a:t>
                </a:r>
                <a:endParaRPr kumimoji="1" lang="zh-CN" altLang="en-US" dirty="0"/>
              </a:p>
            </p:txBody>
          </p:sp>
          <p:sp>
            <p:nvSpPr>
              <p:cNvPr id="56" name="上下箭头 55"/>
              <p:cNvSpPr/>
              <p:nvPr/>
            </p:nvSpPr>
            <p:spPr>
              <a:xfrm>
                <a:off x="8843140" y="2451471"/>
                <a:ext cx="193963" cy="306472"/>
              </a:xfrm>
              <a:prstGeom prst="upDownArrow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7" name="上下箭头 56"/>
              <p:cNvSpPr/>
              <p:nvPr/>
            </p:nvSpPr>
            <p:spPr>
              <a:xfrm>
                <a:off x="8843140" y="3158053"/>
                <a:ext cx="193963" cy="306472"/>
              </a:xfrm>
              <a:prstGeom prst="upDownArrow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8" name="上下箭头 57"/>
              <p:cNvSpPr/>
              <p:nvPr/>
            </p:nvSpPr>
            <p:spPr>
              <a:xfrm>
                <a:off x="8843140" y="3870580"/>
                <a:ext cx="193963" cy="306472"/>
              </a:xfrm>
              <a:prstGeom prst="upDownArrow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9" name="上下箭头 58"/>
              <p:cNvSpPr/>
              <p:nvPr/>
            </p:nvSpPr>
            <p:spPr>
              <a:xfrm>
                <a:off x="8843140" y="4577162"/>
                <a:ext cx="193963" cy="306472"/>
              </a:xfrm>
              <a:prstGeom prst="upDownArrow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0" name="上下箭头 59"/>
              <p:cNvSpPr/>
              <p:nvPr/>
            </p:nvSpPr>
            <p:spPr>
              <a:xfrm>
                <a:off x="8843140" y="5295634"/>
                <a:ext cx="193963" cy="306472"/>
              </a:xfrm>
              <a:prstGeom prst="upDownArrow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1" name="上下箭头 60"/>
              <p:cNvSpPr/>
              <p:nvPr/>
            </p:nvSpPr>
            <p:spPr>
              <a:xfrm>
                <a:off x="8843140" y="6002216"/>
                <a:ext cx="193963" cy="306472"/>
              </a:xfrm>
              <a:prstGeom prst="upDownArrow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6" name="左右箭头 5"/>
            <p:cNvSpPr/>
            <p:nvPr/>
          </p:nvSpPr>
          <p:spPr>
            <a:xfrm>
              <a:off x="2079948" y="1939130"/>
              <a:ext cx="3629594" cy="271074"/>
            </a:xfrm>
            <a:prstGeom prst="leftRightArrow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163810" y="1869496"/>
              <a:ext cx="118599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 smtClean="0"/>
                <a:t>协议</a:t>
              </a:r>
              <a:endParaRPr kumimoji="1" lang="zh-CN" altLang="en-US" dirty="0"/>
            </a:p>
          </p:txBody>
        </p:sp>
        <p:sp>
          <p:nvSpPr>
            <p:cNvPr id="62" name="左右箭头 61"/>
            <p:cNvSpPr/>
            <p:nvPr/>
          </p:nvSpPr>
          <p:spPr>
            <a:xfrm>
              <a:off x="2094227" y="2510546"/>
              <a:ext cx="3629594" cy="271074"/>
            </a:xfrm>
            <a:prstGeom prst="leftRightArrow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3178089" y="2468050"/>
              <a:ext cx="118599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mtClean="0"/>
                <a:t>协议</a:t>
              </a:r>
              <a:endParaRPr kumimoji="1" lang="zh-CN" altLang="en-US"/>
            </a:p>
          </p:txBody>
        </p:sp>
        <p:sp>
          <p:nvSpPr>
            <p:cNvPr id="64" name="左右箭头 63"/>
            <p:cNvSpPr/>
            <p:nvPr/>
          </p:nvSpPr>
          <p:spPr>
            <a:xfrm>
              <a:off x="2079366" y="3090878"/>
              <a:ext cx="3629594" cy="271074"/>
            </a:xfrm>
            <a:prstGeom prst="leftRightArrow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3163228" y="3021244"/>
              <a:ext cx="118599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mtClean="0"/>
                <a:t>协议</a:t>
              </a:r>
              <a:endParaRPr kumimoji="1" lang="zh-CN" altLang="en-US"/>
            </a:p>
          </p:txBody>
        </p:sp>
        <p:sp>
          <p:nvSpPr>
            <p:cNvPr id="66" name="左右箭头 65"/>
            <p:cNvSpPr/>
            <p:nvPr/>
          </p:nvSpPr>
          <p:spPr>
            <a:xfrm>
              <a:off x="2104246" y="3670589"/>
              <a:ext cx="3629594" cy="271074"/>
            </a:xfrm>
            <a:prstGeom prst="leftRightArrow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3188108" y="3600955"/>
              <a:ext cx="118599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mtClean="0"/>
                <a:t>协议</a:t>
              </a:r>
              <a:endParaRPr kumimoji="1" lang="zh-CN" altLang="en-US"/>
            </a:p>
          </p:txBody>
        </p:sp>
        <p:sp>
          <p:nvSpPr>
            <p:cNvPr id="68" name="圆角矩形 67"/>
            <p:cNvSpPr/>
            <p:nvPr/>
          </p:nvSpPr>
          <p:spPr>
            <a:xfrm>
              <a:off x="3018256" y="4209290"/>
              <a:ext cx="1627940" cy="332759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网络层</a:t>
              </a:r>
              <a:endParaRPr kumimoji="1" lang="zh-CN" altLang="en-US" dirty="0"/>
            </a:p>
          </p:txBody>
        </p:sp>
        <p:sp>
          <p:nvSpPr>
            <p:cNvPr id="69" name="圆角矩形 68"/>
            <p:cNvSpPr/>
            <p:nvPr/>
          </p:nvSpPr>
          <p:spPr>
            <a:xfrm>
              <a:off x="3032791" y="4801876"/>
              <a:ext cx="1627940" cy="332759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数据链路层</a:t>
              </a:r>
              <a:endParaRPr kumimoji="1" lang="zh-CN" altLang="en-US" dirty="0"/>
            </a:p>
          </p:txBody>
        </p:sp>
        <p:sp>
          <p:nvSpPr>
            <p:cNvPr id="70" name="圆角矩形 69"/>
            <p:cNvSpPr/>
            <p:nvPr/>
          </p:nvSpPr>
          <p:spPr>
            <a:xfrm>
              <a:off x="3032791" y="5394461"/>
              <a:ext cx="1627940" cy="332759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物理层</a:t>
              </a:r>
              <a:endParaRPr kumimoji="1" lang="zh-CN" altLang="en-US" dirty="0"/>
            </a:p>
          </p:txBody>
        </p:sp>
        <p:sp>
          <p:nvSpPr>
            <p:cNvPr id="71" name="上下箭头 70"/>
            <p:cNvSpPr/>
            <p:nvPr/>
          </p:nvSpPr>
          <p:spPr>
            <a:xfrm>
              <a:off x="3643269" y="4546993"/>
              <a:ext cx="203492" cy="254883"/>
            </a:xfrm>
            <a:prstGeom prst="upDownArrow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2" name="上下箭头 71"/>
            <p:cNvSpPr/>
            <p:nvPr/>
          </p:nvSpPr>
          <p:spPr>
            <a:xfrm>
              <a:off x="3643269" y="5134634"/>
              <a:ext cx="203492" cy="254883"/>
            </a:xfrm>
            <a:prstGeom prst="upDownArrow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3" name="左右箭头 72"/>
            <p:cNvSpPr/>
            <p:nvPr/>
          </p:nvSpPr>
          <p:spPr>
            <a:xfrm>
              <a:off x="2118781" y="4253009"/>
              <a:ext cx="899475" cy="281239"/>
            </a:xfrm>
            <a:prstGeom prst="leftRightArrow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2363026" y="4126253"/>
              <a:ext cx="323308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 smtClean="0"/>
                <a:t>协议</a:t>
              </a:r>
              <a:endParaRPr kumimoji="1" lang="zh-CN" altLang="en-US" sz="1400" dirty="0"/>
            </a:p>
          </p:txBody>
        </p:sp>
        <p:sp>
          <p:nvSpPr>
            <p:cNvPr id="81" name="左右箭头 80"/>
            <p:cNvSpPr/>
            <p:nvPr/>
          </p:nvSpPr>
          <p:spPr>
            <a:xfrm>
              <a:off x="2118781" y="4820199"/>
              <a:ext cx="899475" cy="281239"/>
            </a:xfrm>
            <a:prstGeom prst="leftRightArrow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2363026" y="4693443"/>
              <a:ext cx="323308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 smtClean="0"/>
                <a:t>协议</a:t>
              </a:r>
              <a:endParaRPr kumimoji="1" lang="zh-CN" altLang="en-US" sz="1400" dirty="0"/>
            </a:p>
          </p:txBody>
        </p:sp>
        <p:sp>
          <p:nvSpPr>
            <p:cNvPr id="83" name="左右箭头 82"/>
            <p:cNvSpPr/>
            <p:nvPr/>
          </p:nvSpPr>
          <p:spPr>
            <a:xfrm>
              <a:off x="2118781" y="5398920"/>
              <a:ext cx="899475" cy="281239"/>
            </a:xfrm>
            <a:prstGeom prst="leftRightArrow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2363026" y="5272164"/>
              <a:ext cx="323308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 smtClean="0"/>
                <a:t>协议</a:t>
              </a:r>
              <a:endParaRPr kumimoji="1" lang="zh-CN" altLang="en-US" sz="1400" dirty="0"/>
            </a:p>
          </p:txBody>
        </p:sp>
        <p:sp>
          <p:nvSpPr>
            <p:cNvPr id="85" name="左右箭头 84"/>
            <p:cNvSpPr/>
            <p:nvPr/>
          </p:nvSpPr>
          <p:spPr>
            <a:xfrm>
              <a:off x="4753290" y="4243338"/>
              <a:ext cx="899475" cy="281239"/>
            </a:xfrm>
            <a:prstGeom prst="leftRightArrow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4997535" y="4116582"/>
              <a:ext cx="323308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 smtClean="0"/>
                <a:t>协议</a:t>
              </a:r>
              <a:endParaRPr kumimoji="1" lang="zh-CN" altLang="en-US" sz="1400" dirty="0"/>
            </a:p>
          </p:txBody>
        </p:sp>
        <p:sp>
          <p:nvSpPr>
            <p:cNvPr id="87" name="左右箭头 86"/>
            <p:cNvSpPr/>
            <p:nvPr/>
          </p:nvSpPr>
          <p:spPr>
            <a:xfrm>
              <a:off x="4753290" y="4810528"/>
              <a:ext cx="899475" cy="281239"/>
            </a:xfrm>
            <a:prstGeom prst="leftRightArrow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4997535" y="4683772"/>
              <a:ext cx="323308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 smtClean="0"/>
                <a:t>协议</a:t>
              </a:r>
              <a:endParaRPr kumimoji="1" lang="zh-CN" altLang="en-US" sz="1400" dirty="0"/>
            </a:p>
          </p:txBody>
        </p:sp>
        <p:sp>
          <p:nvSpPr>
            <p:cNvPr id="89" name="左右箭头 88"/>
            <p:cNvSpPr/>
            <p:nvPr/>
          </p:nvSpPr>
          <p:spPr>
            <a:xfrm>
              <a:off x="4753290" y="5389249"/>
              <a:ext cx="899475" cy="281239"/>
            </a:xfrm>
            <a:prstGeom prst="leftRightArrow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4997535" y="5262493"/>
              <a:ext cx="323308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 smtClean="0"/>
                <a:t>协议</a:t>
              </a:r>
              <a:endParaRPr kumimoji="1" lang="zh-CN" altLang="en-US" sz="1400" dirty="0"/>
            </a:p>
          </p:txBody>
        </p:sp>
      </p:grpSp>
      <p:sp>
        <p:nvSpPr>
          <p:cNvPr id="75" name="矩形 74"/>
          <p:cNvSpPr/>
          <p:nvPr/>
        </p:nvSpPr>
        <p:spPr>
          <a:xfrm>
            <a:off x="7852619" y="2369754"/>
            <a:ext cx="4061056" cy="2535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4</a:t>
            </a:r>
            <a:r>
              <a:rPr lang="zh-CN" altLang="en-US" dirty="0"/>
              <a:t>、中间系统通常只实现</a:t>
            </a:r>
            <a:r>
              <a:rPr lang="zh-CN" altLang="en-US" dirty="0">
                <a:solidFill>
                  <a:srgbClr val="FF0000"/>
                </a:solidFill>
              </a:rPr>
              <a:t>物理层</a:t>
            </a:r>
            <a:r>
              <a:rPr lang="zh-CN" altLang="en-US" dirty="0">
                <a:solidFill>
                  <a:srgbClr val="202020"/>
                </a:solidFill>
              </a:rPr>
              <a:t>、</a:t>
            </a:r>
            <a:r>
              <a:rPr lang="zh-CN" altLang="en-US" dirty="0">
                <a:solidFill>
                  <a:srgbClr val="FF0000"/>
                </a:solidFill>
              </a:rPr>
              <a:t>数据链路层</a:t>
            </a:r>
            <a:r>
              <a:rPr lang="zh-CN" altLang="en-US" dirty="0">
                <a:solidFill>
                  <a:srgbClr val="202020"/>
                </a:solidFill>
              </a:rPr>
              <a:t>和</a:t>
            </a:r>
            <a:r>
              <a:rPr lang="zh-CN" altLang="en-US" dirty="0">
                <a:solidFill>
                  <a:srgbClr val="FF0000"/>
                </a:solidFill>
              </a:rPr>
              <a:t>网络层</a:t>
            </a:r>
            <a:r>
              <a:rPr lang="zh-CN" altLang="en-US" dirty="0">
                <a:solidFill>
                  <a:srgbClr val="202020"/>
                </a:solidFill>
              </a:rPr>
              <a:t>功能。</a:t>
            </a:r>
            <a:endParaRPr lang="en-US" altLang="zh-CN" dirty="0">
              <a:solidFill>
                <a:srgbClr val="20202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      物理层、数据链路层、网络层为</a:t>
            </a:r>
            <a:r>
              <a:rPr lang="zh-CN" altLang="en-US" dirty="0">
                <a:solidFill>
                  <a:srgbClr val="FF0000"/>
                </a:solidFill>
              </a:rPr>
              <a:t>结点</a:t>
            </a:r>
            <a:r>
              <a:rPr lang="zh-CN" altLang="en-US" dirty="0">
                <a:solidFill>
                  <a:srgbClr val="202020"/>
                </a:solidFill>
              </a:rPr>
              <a:t>到</a:t>
            </a:r>
            <a:r>
              <a:rPr lang="zh-CN" altLang="en-US" dirty="0">
                <a:solidFill>
                  <a:srgbClr val="FF0000"/>
                </a:solidFill>
              </a:rPr>
              <a:t>结点层</a:t>
            </a:r>
            <a:r>
              <a:rPr lang="zh-CN" altLang="en-US" dirty="0"/>
              <a:t>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      传输层、会话层、表示层、应用层为</a:t>
            </a:r>
            <a:r>
              <a:rPr lang="zh-CN" altLang="en-US" dirty="0">
                <a:solidFill>
                  <a:srgbClr val="FF0000"/>
                </a:solidFill>
              </a:rPr>
              <a:t>端</a:t>
            </a:r>
            <a:r>
              <a:rPr lang="zh-CN" altLang="en-US" dirty="0"/>
              <a:t>到</a:t>
            </a:r>
            <a:r>
              <a:rPr lang="zh-CN" altLang="en-US" dirty="0">
                <a:solidFill>
                  <a:srgbClr val="FF0000"/>
                </a:solidFill>
              </a:rPr>
              <a:t>端层</a:t>
            </a:r>
            <a:r>
              <a:rPr lang="zh-CN" altLang="en-US" dirty="0"/>
              <a:t>。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894739" y="6419211"/>
            <a:ext cx="109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mtClean="0"/>
              <a:t>发送方</a:t>
            </a:r>
            <a:endParaRPr kumimoji="1" lang="zh-CN" altLang="en-US" dirty="0"/>
          </a:p>
        </p:txBody>
      </p:sp>
      <p:sp>
        <p:nvSpPr>
          <p:cNvPr id="77" name="文本框 76"/>
          <p:cNvSpPr txBox="1"/>
          <p:nvPr/>
        </p:nvSpPr>
        <p:spPr>
          <a:xfrm>
            <a:off x="6118430" y="6414393"/>
            <a:ext cx="109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 smtClean="0"/>
              <a:t>接收方</a:t>
            </a:r>
            <a:endParaRPr kumimoji="1" lang="zh-CN" altLang="en-US" dirty="0"/>
          </a:p>
        </p:txBody>
      </p:sp>
      <p:sp>
        <p:nvSpPr>
          <p:cNvPr id="78" name="文本框 77"/>
          <p:cNvSpPr txBox="1"/>
          <p:nvPr/>
        </p:nvSpPr>
        <p:spPr>
          <a:xfrm>
            <a:off x="3329482" y="6414393"/>
            <a:ext cx="129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mtClean="0"/>
              <a:t>中间系统</a:t>
            </a:r>
            <a:endParaRPr kumimoji="1" lang="zh-CN" altLang="en-US" dirty="0"/>
          </a:p>
        </p:txBody>
      </p:sp>
      <p:cxnSp>
        <p:nvCxnSpPr>
          <p:cNvPr id="10" name="肘形连接符 9"/>
          <p:cNvCxnSpPr>
            <a:stCxn id="55" idx="2"/>
            <a:endCxn id="70" idx="2"/>
          </p:cNvCxnSpPr>
          <p:nvPr/>
        </p:nvCxnSpPr>
        <p:spPr>
          <a:xfrm rot="16200000" flipH="1">
            <a:off x="2730872" y="4716382"/>
            <a:ext cx="7800" cy="2556486"/>
          </a:xfrm>
          <a:prstGeom prst="bentConnector3">
            <a:avLst>
              <a:gd name="adj1" fmla="val 3918885"/>
            </a:avLst>
          </a:prstGeom>
          <a:ln w="57150">
            <a:solidFill>
              <a:srgbClr val="20202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/>
          <p:cNvSpPr txBox="1"/>
          <p:nvPr/>
        </p:nvSpPr>
        <p:spPr>
          <a:xfrm>
            <a:off x="2250113" y="6130710"/>
            <a:ext cx="118599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smtClean="0"/>
              <a:t>传输介质</a:t>
            </a:r>
            <a:endParaRPr kumimoji="1" lang="zh-CN" altLang="en-US" sz="1200" dirty="0"/>
          </a:p>
        </p:txBody>
      </p:sp>
      <p:cxnSp>
        <p:nvCxnSpPr>
          <p:cNvPr id="91" name="肘形连接符 90"/>
          <p:cNvCxnSpPr/>
          <p:nvPr/>
        </p:nvCxnSpPr>
        <p:spPr>
          <a:xfrm rot="16200000" flipH="1">
            <a:off x="5481201" y="4716382"/>
            <a:ext cx="7800" cy="2556486"/>
          </a:xfrm>
          <a:prstGeom prst="bentConnector3">
            <a:avLst>
              <a:gd name="adj1" fmla="val 3918885"/>
            </a:avLst>
          </a:prstGeom>
          <a:ln w="57150">
            <a:solidFill>
              <a:srgbClr val="20202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/>
          <p:cNvSpPr txBox="1"/>
          <p:nvPr/>
        </p:nvSpPr>
        <p:spPr>
          <a:xfrm>
            <a:off x="5000442" y="6130710"/>
            <a:ext cx="118599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smtClean="0"/>
              <a:t>传输介质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1870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1020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r>
              <a:rPr lang="en-US" altLang="zh-CN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1.5 </a:t>
            </a:r>
            <a:r>
              <a:rPr lang="zh-CN" altLang="en-US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计算机网络体系结构</a:t>
            </a:r>
            <a:endParaRPr lang="zh-CN" altLang="en-US" sz="2800" dirty="0"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89017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1.5.2.2 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OSI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参考模型的有关术语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860" y="1782445"/>
            <a:ext cx="1454150" cy="7391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780" y="5692140"/>
            <a:ext cx="628650" cy="26733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7790" y="5589905"/>
            <a:ext cx="3985260" cy="454025"/>
          </a:xfrm>
          <a:prstGeom prst="rect">
            <a:avLst/>
          </a:prstGeom>
        </p:spPr>
      </p:pic>
      <p:sp>
        <p:nvSpPr>
          <p:cNvPr id="12" name="TextBox 4"/>
          <p:cNvSpPr txBox="1"/>
          <p:nvPr/>
        </p:nvSpPr>
        <p:spPr>
          <a:xfrm>
            <a:off x="914307" y="2299500"/>
            <a:ext cx="8907610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、数据单元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：在层的实体之间传送的比特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组。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    对等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层之间传输的数据单元：协议数据单元（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PDU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6958330" y="615717"/>
            <a:ext cx="4403092" cy="1496624"/>
            <a:chOff x="7946572" y="245965"/>
            <a:chExt cx="3246994" cy="1496793"/>
          </a:xfrm>
        </p:grpSpPr>
        <p:sp>
          <p:nvSpPr>
            <p:cNvPr id="33" name="左大括号 32"/>
            <p:cNvSpPr/>
            <p:nvPr/>
          </p:nvSpPr>
          <p:spPr>
            <a:xfrm>
              <a:off x="9645928" y="245965"/>
              <a:ext cx="83821" cy="1409224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9527872" y="493876"/>
              <a:ext cx="1454244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OSI</a:t>
              </a:r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参考模型</a:t>
              </a:r>
              <a:endParaRPr lang="zh-CN" altLang="en-US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9508204" y="1446180"/>
              <a:ext cx="1492716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五层参考模型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7946572" y="730898"/>
              <a:ext cx="2276585" cy="368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计算机网络体系结构</a:t>
              </a:r>
              <a:endParaRPr lang="zh-CN" altLang="en-US" dirty="0"/>
            </a:p>
          </p:txBody>
        </p:sp>
        <p:sp>
          <p:nvSpPr>
            <p:cNvPr id="37" name="矩形 36"/>
            <p:cNvSpPr/>
            <p:nvPr/>
          </p:nvSpPr>
          <p:spPr>
            <a:xfrm>
              <a:off x="9586876" y="802208"/>
              <a:ext cx="1056701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有关术语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9435158" y="1170873"/>
              <a:ext cx="1758408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TCP/IP</a:t>
              </a: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参考模型</a:t>
              </a:r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9376410" y="447675"/>
            <a:ext cx="2734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计算机网络体系结构定义</a:t>
            </a:r>
          </a:p>
        </p:txBody>
      </p:sp>
      <p:grpSp>
        <p:nvGrpSpPr>
          <p:cNvPr id="20" name="组 19"/>
          <p:cNvGrpSpPr/>
          <p:nvPr/>
        </p:nvGrpSpPr>
        <p:grpSpPr>
          <a:xfrm>
            <a:off x="9409114" y="2487408"/>
            <a:ext cx="1691070" cy="3878384"/>
            <a:chOff x="8201075" y="2051361"/>
            <a:chExt cx="1611883" cy="4663382"/>
          </a:xfrm>
          <a:noFill/>
        </p:grpSpPr>
        <p:sp>
          <p:nvSpPr>
            <p:cNvPr id="21" name="圆角矩形 20"/>
            <p:cNvSpPr/>
            <p:nvPr/>
          </p:nvSpPr>
          <p:spPr>
            <a:xfrm>
              <a:off x="8201075" y="2051361"/>
              <a:ext cx="1551709" cy="400110"/>
            </a:xfrm>
            <a:prstGeom prst="round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应用层</a:t>
              </a:r>
              <a:endParaRPr kumimoji="1" lang="zh-CN" altLang="en-US" dirty="0"/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8210380" y="2757943"/>
              <a:ext cx="1551709" cy="400110"/>
            </a:xfrm>
            <a:prstGeom prst="round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表示层</a:t>
              </a:r>
              <a:endParaRPr kumimoji="1" lang="zh-CN" altLang="en-US" dirty="0"/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8224235" y="3470470"/>
              <a:ext cx="1551709" cy="400110"/>
            </a:xfrm>
            <a:prstGeom prst="round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会话层</a:t>
              </a:r>
              <a:endParaRPr kumimoji="1" lang="zh-CN" altLang="en-US" dirty="0"/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8238089" y="4182997"/>
              <a:ext cx="1551709" cy="400110"/>
            </a:xfrm>
            <a:prstGeom prst="round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传输层</a:t>
              </a:r>
              <a:endParaRPr kumimoji="1" lang="zh-CN" altLang="en-US" dirty="0"/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8247394" y="4889579"/>
              <a:ext cx="1551709" cy="400110"/>
            </a:xfrm>
            <a:prstGeom prst="round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网络层</a:t>
              </a:r>
              <a:endParaRPr kumimoji="1" lang="zh-CN" altLang="en-US" dirty="0"/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8261249" y="5602106"/>
              <a:ext cx="1551709" cy="400110"/>
            </a:xfrm>
            <a:prstGeom prst="round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数据链路层</a:t>
              </a:r>
              <a:endParaRPr kumimoji="1" lang="zh-CN" altLang="en-US" dirty="0"/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8261249" y="6314633"/>
              <a:ext cx="1551709" cy="400110"/>
            </a:xfrm>
            <a:prstGeom prst="round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物理层</a:t>
              </a:r>
              <a:endParaRPr kumimoji="1" lang="zh-CN" altLang="en-US" dirty="0"/>
            </a:p>
          </p:txBody>
        </p:sp>
        <p:sp>
          <p:nvSpPr>
            <p:cNvPr id="28" name="上下箭头 27"/>
            <p:cNvSpPr/>
            <p:nvPr/>
          </p:nvSpPr>
          <p:spPr>
            <a:xfrm>
              <a:off x="8843140" y="2451471"/>
              <a:ext cx="193963" cy="306472"/>
            </a:xfrm>
            <a:prstGeom prst="upDownArrow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上下箭头 28"/>
            <p:cNvSpPr/>
            <p:nvPr/>
          </p:nvSpPr>
          <p:spPr>
            <a:xfrm>
              <a:off x="8843140" y="3158053"/>
              <a:ext cx="193963" cy="306472"/>
            </a:xfrm>
            <a:prstGeom prst="upDownArrow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上下箭头 29"/>
            <p:cNvSpPr/>
            <p:nvPr/>
          </p:nvSpPr>
          <p:spPr>
            <a:xfrm>
              <a:off x="8843140" y="3870580"/>
              <a:ext cx="193963" cy="306472"/>
            </a:xfrm>
            <a:prstGeom prst="upDownArrow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上下箭头 30"/>
            <p:cNvSpPr/>
            <p:nvPr/>
          </p:nvSpPr>
          <p:spPr>
            <a:xfrm>
              <a:off x="8843140" y="4577162"/>
              <a:ext cx="193963" cy="306472"/>
            </a:xfrm>
            <a:prstGeom prst="upDownArrow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上下箭头 39"/>
            <p:cNvSpPr/>
            <p:nvPr/>
          </p:nvSpPr>
          <p:spPr>
            <a:xfrm>
              <a:off x="8843140" y="5295634"/>
              <a:ext cx="193963" cy="306472"/>
            </a:xfrm>
            <a:prstGeom prst="upDownArrow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上下箭头 40"/>
            <p:cNvSpPr/>
            <p:nvPr/>
          </p:nvSpPr>
          <p:spPr>
            <a:xfrm>
              <a:off x="8843140" y="6002216"/>
              <a:ext cx="193963" cy="306472"/>
            </a:xfrm>
            <a:prstGeom prst="upDownArrow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980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584325" y="3197225"/>
            <a:ext cx="508381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0"/>
              <a:t>    </a:t>
            </a:r>
            <a:r>
              <a:rPr lang="zh-CN" altLang="en-US" sz="2130"/>
              <a:t>第一章 计算机网络基本概念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812155" y="1536065"/>
            <a:ext cx="3757930" cy="3695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0">
                <a:solidFill>
                  <a:schemeClr val="tx1"/>
                </a:solidFill>
              </a:rPr>
              <a:t>计算机网络概述</a:t>
            </a:r>
          </a:p>
          <a:p>
            <a:endParaRPr lang="zh-CN" altLang="en-US" sz="2130"/>
          </a:p>
          <a:p>
            <a:r>
              <a:rPr lang="zh-CN" altLang="en-US" sz="2130"/>
              <a:t>计算机网络结构</a:t>
            </a:r>
          </a:p>
          <a:p>
            <a:endParaRPr lang="zh-CN" altLang="en-US" sz="2130"/>
          </a:p>
          <a:p>
            <a:r>
              <a:rPr lang="zh-CN" altLang="en-US" sz="2130"/>
              <a:t>数据交换技术</a:t>
            </a:r>
          </a:p>
          <a:p>
            <a:endParaRPr lang="zh-CN" altLang="en-US" sz="2130"/>
          </a:p>
          <a:p>
            <a:r>
              <a:rPr lang="zh-CN" altLang="en-US" sz="2130"/>
              <a:t>计算机网络性能</a:t>
            </a:r>
          </a:p>
          <a:p>
            <a:endParaRPr lang="zh-CN" altLang="en-US" sz="2130"/>
          </a:p>
          <a:p>
            <a:r>
              <a:rPr lang="zh-CN" altLang="en-US" sz="2130">
                <a:solidFill>
                  <a:schemeClr val="accent6"/>
                </a:solidFill>
              </a:rPr>
              <a:t>计算机网络体系结构</a:t>
            </a:r>
            <a:endParaRPr lang="zh-CN" altLang="en-US" sz="2130"/>
          </a:p>
          <a:p>
            <a:endParaRPr lang="zh-CN" altLang="en-US" sz="2130"/>
          </a:p>
          <a:p>
            <a:r>
              <a:rPr lang="zh-CN" altLang="en-US" sz="2130"/>
              <a:t>计算机网络与因特网发展简史</a:t>
            </a:r>
            <a:endParaRPr lang="en-US" altLang="zh-CN" sz="2130"/>
          </a:p>
        </p:txBody>
      </p:sp>
      <p:sp>
        <p:nvSpPr>
          <p:cNvPr id="14" name="左大括号 13"/>
          <p:cNvSpPr/>
          <p:nvPr/>
        </p:nvSpPr>
        <p:spPr>
          <a:xfrm>
            <a:off x="5524500" y="1703070"/>
            <a:ext cx="76200" cy="340804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12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1020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r>
              <a:rPr lang="en-US" altLang="zh-CN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1.5 </a:t>
            </a:r>
            <a:r>
              <a:rPr lang="zh-CN" altLang="en-US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计算机网络体系结构</a:t>
            </a:r>
            <a:endParaRPr lang="zh-CN" altLang="en-US" sz="2800" dirty="0"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89017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1.5.2.2 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OSI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参考模型的有关术语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615" y="6431915"/>
            <a:ext cx="1609090" cy="381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860" y="1782445"/>
            <a:ext cx="1454150" cy="7391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780" y="5692140"/>
            <a:ext cx="628650" cy="26733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7790" y="5589905"/>
            <a:ext cx="3985260" cy="454025"/>
          </a:xfrm>
          <a:prstGeom prst="rect">
            <a:avLst/>
          </a:prstGeom>
        </p:spPr>
      </p:pic>
      <p:sp>
        <p:nvSpPr>
          <p:cNvPr id="2" name="TextBox 4"/>
          <p:cNvSpPr txBox="1"/>
          <p:nvPr/>
        </p:nvSpPr>
        <p:spPr>
          <a:xfrm>
            <a:off x="914400" y="2313305"/>
            <a:ext cx="8185785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en-US" altLang="zh-CN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、数据单元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：在层的实体之间传送的比特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组。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6958330" y="615717"/>
            <a:ext cx="4403092" cy="1496624"/>
            <a:chOff x="7946572" y="245965"/>
            <a:chExt cx="3246994" cy="1496793"/>
          </a:xfrm>
        </p:grpSpPr>
        <p:sp>
          <p:nvSpPr>
            <p:cNvPr id="33" name="左大括号 32"/>
            <p:cNvSpPr/>
            <p:nvPr/>
          </p:nvSpPr>
          <p:spPr>
            <a:xfrm>
              <a:off x="9645928" y="245965"/>
              <a:ext cx="83821" cy="1409224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9527872" y="493876"/>
              <a:ext cx="1454244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OSI</a:t>
              </a:r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参考模型</a:t>
              </a:r>
              <a:endParaRPr lang="zh-CN" altLang="en-US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9508204" y="1446180"/>
              <a:ext cx="1492716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五层参考模型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7946572" y="730898"/>
              <a:ext cx="2276585" cy="368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计算机网络体系结构</a:t>
              </a:r>
              <a:endParaRPr lang="zh-CN" altLang="en-US" dirty="0"/>
            </a:p>
          </p:txBody>
        </p:sp>
        <p:sp>
          <p:nvSpPr>
            <p:cNvPr id="37" name="矩形 36"/>
            <p:cNvSpPr/>
            <p:nvPr/>
          </p:nvSpPr>
          <p:spPr>
            <a:xfrm>
              <a:off x="9586876" y="802208"/>
              <a:ext cx="1056701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有关术语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9435158" y="1170873"/>
              <a:ext cx="1758408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TCP/IP</a:t>
              </a: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参考模型</a:t>
              </a:r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9376410" y="447675"/>
            <a:ext cx="2734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计算机网络体系结构定义</a:t>
            </a:r>
          </a:p>
        </p:txBody>
      </p:sp>
      <p:grpSp>
        <p:nvGrpSpPr>
          <p:cNvPr id="20" name="组 19"/>
          <p:cNvGrpSpPr/>
          <p:nvPr/>
        </p:nvGrpSpPr>
        <p:grpSpPr>
          <a:xfrm>
            <a:off x="4968755" y="2934531"/>
            <a:ext cx="1691070" cy="3878384"/>
            <a:chOff x="8201075" y="2051361"/>
            <a:chExt cx="1611883" cy="4663382"/>
          </a:xfrm>
          <a:noFill/>
        </p:grpSpPr>
        <p:sp>
          <p:nvSpPr>
            <p:cNvPr id="21" name="圆角矩形 20"/>
            <p:cNvSpPr/>
            <p:nvPr/>
          </p:nvSpPr>
          <p:spPr>
            <a:xfrm>
              <a:off x="8201075" y="2051361"/>
              <a:ext cx="1551709" cy="400110"/>
            </a:xfrm>
            <a:prstGeom prst="round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应用层</a:t>
              </a:r>
              <a:endParaRPr kumimoji="1" lang="zh-CN" altLang="en-US" dirty="0"/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8210380" y="2757943"/>
              <a:ext cx="1551709" cy="400110"/>
            </a:xfrm>
            <a:prstGeom prst="round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表示层</a:t>
              </a:r>
              <a:endParaRPr kumimoji="1" lang="zh-CN" altLang="en-US" dirty="0"/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8224235" y="3470470"/>
              <a:ext cx="1551709" cy="400110"/>
            </a:xfrm>
            <a:prstGeom prst="round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会话层</a:t>
              </a:r>
              <a:endParaRPr kumimoji="1" lang="zh-CN" altLang="en-US" dirty="0"/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8238089" y="4182997"/>
              <a:ext cx="1551709" cy="400110"/>
            </a:xfrm>
            <a:prstGeom prst="round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传输层</a:t>
              </a:r>
              <a:endParaRPr kumimoji="1" lang="zh-CN" altLang="en-US" dirty="0"/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8247394" y="4889579"/>
              <a:ext cx="1551709" cy="400110"/>
            </a:xfrm>
            <a:prstGeom prst="round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网络层</a:t>
              </a:r>
              <a:endParaRPr kumimoji="1" lang="zh-CN" altLang="en-US" dirty="0"/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8261249" y="5602106"/>
              <a:ext cx="1551709" cy="400110"/>
            </a:xfrm>
            <a:prstGeom prst="round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数据链路层</a:t>
              </a:r>
              <a:endParaRPr kumimoji="1" lang="zh-CN" altLang="en-US" dirty="0"/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8261249" y="6314633"/>
              <a:ext cx="1551709" cy="400110"/>
            </a:xfrm>
            <a:prstGeom prst="round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物理层</a:t>
              </a:r>
              <a:endParaRPr kumimoji="1" lang="zh-CN" altLang="en-US" dirty="0"/>
            </a:p>
          </p:txBody>
        </p:sp>
        <p:sp>
          <p:nvSpPr>
            <p:cNvPr id="28" name="上下箭头 27"/>
            <p:cNvSpPr/>
            <p:nvPr/>
          </p:nvSpPr>
          <p:spPr>
            <a:xfrm>
              <a:off x="8843140" y="2451471"/>
              <a:ext cx="193963" cy="306472"/>
            </a:xfrm>
            <a:prstGeom prst="upDownArrow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上下箭头 28"/>
            <p:cNvSpPr/>
            <p:nvPr/>
          </p:nvSpPr>
          <p:spPr>
            <a:xfrm>
              <a:off x="8843140" y="3158053"/>
              <a:ext cx="193963" cy="306472"/>
            </a:xfrm>
            <a:prstGeom prst="upDownArrow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上下箭头 29"/>
            <p:cNvSpPr/>
            <p:nvPr/>
          </p:nvSpPr>
          <p:spPr>
            <a:xfrm>
              <a:off x="8843140" y="3870580"/>
              <a:ext cx="193963" cy="306472"/>
            </a:xfrm>
            <a:prstGeom prst="upDownArrow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上下箭头 30"/>
            <p:cNvSpPr/>
            <p:nvPr/>
          </p:nvSpPr>
          <p:spPr>
            <a:xfrm>
              <a:off x="8843140" y="4577162"/>
              <a:ext cx="193963" cy="306472"/>
            </a:xfrm>
            <a:prstGeom prst="upDownArrow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上下箭头 39"/>
            <p:cNvSpPr/>
            <p:nvPr/>
          </p:nvSpPr>
          <p:spPr>
            <a:xfrm>
              <a:off x="8843140" y="5295634"/>
              <a:ext cx="193963" cy="306472"/>
            </a:xfrm>
            <a:prstGeom prst="upDownArrow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上下箭头 40"/>
            <p:cNvSpPr/>
            <p:nvPr/>
          </p:nvSpPr>
          <p:spPr>
            <a:xfrm>
              <a:off x="8843140" y="6002216"/>
              <a:ext cx="193963" cy="306472"/>
            </a:xfrm>
            <a:prstGeom prst="upDownArrow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6" name="矩形 5"/>
          <p:cNvSpPr/>
          <p:nvPr/>
        </p:nvSpPr>
        <p:spPr>
          <a:xfrm>
            <a:off x="6958330" y="291624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报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文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958330" y="4689057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段或报文段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958330" y="527271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分组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或包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6980082" y="580200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帧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980082" y="639078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比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特流或位流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426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1020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r>
              <a:rPr lang="en-US" altLang="zh-CN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1.5 </a:t>
            </a:r>
            <a:r>
              <a:rPr lang="zh-CN" altLang="en-US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计算机网络体系结构</a:t>
            </a:r>
            <a:endParaRPr lang="zh-CN" altLang="en-US" sz="2800" dirty="0"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89017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1.5.2.2 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OSI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参考模型的有关术语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615" y="6431915"/>
            <a:ext cx="1609090" cy="381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860" y="1782445"/>
            <a:ext cx="1454150" cy="7391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720" y="1767840"/>
            <a:ext cx="1454150" cy="7391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780" y="5692140"/>
            <a:ext cx="628650" cy="267335"/>
          </a:xfrm>
          <a:prstGeom prst="rect">
            <a:avLst/>
          </a:prstGeom>
        </p:spPr>
      </p:pic>
      <p:sp>
        <p:nvSpPr>
          <p:cNvPr id="9" name="TextBox 4"/>
          <p:cNvSpPr txBox="1"/>
          <p:nvPr/>
        </p:nvSpPr>
        <p:spPr>
          <a:xfrm>
            <a:off x="481102" y="2220221"/>
            <a:ext cx="8200618" cy="1567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13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13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、服务访问点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en-US" altLang="zh-CN" sz="213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         相邻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层间的服务是通过其接口面上的服务访问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点</a:t>
            </a:r>
            <a:r>
              <a:rPr lang="en-US" altLang="zh-CN" sz="2130" dirty="0" smtClean="0">
                <a:latin typeface="微软雅黑" panose="020B0503020204020204" charset="-122"/>
                <a:ea typeface="微软雅黑" panose="020B0503020204020204" charset="-122"/>
              </a:rPr>
              <a:t>(Service 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Access Point ,</a:t>
            </a:r>
            <a:r>
              <a:rPr lang="en-US" altLang="zh-CN" sz="2130" dirty="0" smtClean="0">
                <a:latin typeface="微软雅黑" panose="020B0503020204020204" charset="-122"/>
                <a:ea typeface="微软雅黑" panose="020B0503020204020204" charset="-122"/>
              </a:rPr>
              <a:t>SAP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进行的，</a:t>
            </a:r>
            <a:r>
              <a:rPr lang="zh-CN" altLang="en-US" sz="213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每个</a:t>
            </a:r>
            <a:r>
              <a:rPr lang="en-US" altLang="zh-CN" sz="213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SAP</a:t>
            </a:r>
            <a:r>
              <a:rPr lang="zh-CN" altLang="en-US" sz="213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都有一个唯一的地址号码。</a:t>
            </a:r>
            <a:endParaRPr lang="en-US" altLang="zh-CN" sz="213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6958330" y="615717"/>
            <a:ext cx="4403092" cy="1496624"/>
            <a:chOff x="7946572" y="245965"/>
            <a:chExt cx="3246994" cy="1496793"/>
          </a:xfrm>
        </p:grpSpPr>
        <p:sp>
          <p:nvSpPr>
            <p:cNvPr id="33" name="左大括号 32"/>
            <p:cNvSpPr/>
            <p:nvPr/>
          </p:nvSpPr>
          <p:spPr>
            <a:xfrm>
              <a:off x="9645928" y="245965"/>
              <a:ext cx="83821" cy="1409224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9527872" y="493876"/>
              <a:ext cx="1454244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OSI</a:t>
              </a:r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参考模型</a:t>
              </a:r>
              <a:endParaRPr lang="zh-CN" altLang="en-US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9508204" y="1446180"/>
              <a:ext cx="1492716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五层参考模型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7946572" y="730898"/>
              <a:ext cx="2276585" cy="368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计算机网络体系结构</a:t>
              </a:r>
              <a:endParaRPr lang="zh-CN" altLang="en-US" dirty="0"/>
            </a:p>
          </p:txBody>
        </p:sp>
        <p:sp>
          <p:nvSpPr>
            <p:cNvPr id="37" name="矩形 36"/>
            <p:cNvSpPr/>
            <p:nvPr/>
          </p:nvSpPr>
          <p:spPr>
            <a:xfrm>
              <a:off x="9586876" y="802208"/>
              <a:ext cx="1056701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有关术语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9435158" y="1170873"/>
              <a:ext cx="1758408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TCP/IP</a:t>
              </a: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参考模型</a:t>
              </a:r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9376410" y="447675"/>
            <a:ext cx="2734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计算机网络体系结构定义</a:t>
            </a:r>
          </a:p>
        </p:txBody>
      </p:sp>
      <p:grpSp>
        <p:nvGrpSpPr>
          <p:cNvPr id="20" name="组 19"/>
          <p:cNvGrpSpPr/>
          <p:nvPr/>
        </p:nvGrpSpPr>
        <p:grpSpPr>
          <a:xfrm>
            <a:off x="9409114" y="2487408"/>
            <a:ext cx="1691070" cy="3878384"/>
            <a:chOff x="8201075" y="2051361"/>
            <a:chExt cx="1611883" cy="4663382"/>
          </a:xfrm>
          <a:noFill/>
        </p:grpSpPr>
        <p:sp>
          <p:nvSpPr>
            <p:cNvPr id="21" name="圆角矩形 20"/>
            <p:cNvSpPr/>
            <p:nvPr/>
          </p:nvSpPr>
          <p:spPr>
            <a:xfrm>
              <a:off x="8201075" y="2051361"/>
              <a:ext cx="1551709" cy="400110"/>
            </a:xfrm>
            <a:prstGeom prst="round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应用层</a:t>
              </a:r>
              <a:endParaRPr kumimoji="1" lang="zh-CN" altLang="en-US" dirty="0"/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8210380" y="2757943"/>
              <a:ext cx="1551709" cy="400110"/>
            </a:xfrm>
            <a:prstGeom prst="round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表示层</a:t>
              </a:r>
              <a:endParaRPr kumimoji="1" lang="zh-CN" altLang="en-US" dirty="0"/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8224235" y="3470470"/>
              <a:ext cx="1551709" cy="400110"/>
            </a:xfrm>
            <a:prstGeom prst="round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会话层</a:t>
              </a:r>
              <a:endParaRPr kumimoji="1" lang="zh-CN" altLang="en-US" dirty="0"/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8238089" y="4182997"/>
              <a:ext cx="1551709" cy="400110"/>
            </a:xfrm>
            <a:prstGeom prst="round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传输层</a:t>
              </a:r>
              <a:endParaRPr kumimoji="1" lang="zh-CN" altLang="en-US" dirty="0"/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8247394" y="4889579"/>
              <a:ext cx="1551709" cy="400110"/>
            </a:xfrm>
            <a:prstGeom prst="round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网络层</a:t>
              </a:r>
              <a:endParaRPr kumimoji="1" lang="zh-CN" altLang="en-US" dirty="0"/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8261249" y="5602106"/>
              <a:ext cx="1551709" cy="400110"/>
            </a:xfrm>
            <a:prstGeom prst="round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数据链路层</a:t>
              </a:r>
              <a:endParaRPr kumimoji="1" lang="zh-CN" altLang="en-US" dirty="0"/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8261249" y="6314633"/>
              <a:ext cx="1551709" cy="400110"/>
            </a:xfrm>
            <a:prstGeom prst="round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物理层</a:t>
              </a:r>
              <a:endParaRPr kumimoji="1" lang="zh-CN" altLang="en-US" dirty="0"/>
            </a:p>
          </p:txBody>
        </p:sp>
        <p:sp>
          <p:nvSpPr>
            <p:cNvPr id="28" name="上下箭头 27"/>
            <p:cNvSpPr/>
            <p:nvPr/>
          </p:nvSpPr>
          <p:spPr>
            <a:xfrm>
              <a:off x="8843140" y="2451471"/>
              <a:ext cx="193963" cy="306472"/>
            </a:xfrm>
            <a:prstGeom prst="upDownArrow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上下箭头 28"/>
            <p:cNvSpPr/>
            <p:nvPr/>
          </p:nvSpPr>
          <p:spPr>
            <a:xfrm>
              <a:off x="8843140" y="3158053"/>
              <a:ext cx="193963" cy="306472"/>
            </a:xfrm>
            <a:prstGeom prst="upDownArrow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上下箭头 29"/>
            <p:cNvSpPr/>
            <p:nvPr/>
          </p:nvSpPr>
          <p:spPr>
            <a:xfrm>
              <a:off x="8843140" y="3870580"/>
              <a:ext cx="193963" cy="306472"/>
            </a:xfrm>
            <a:prstGeom prst="upDownArrow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上下箭头 30"/>
            <p:cNvSpPr/>
            <p:nvPr/>
          </p:nvSpPr>
          <p:spPr>
            <a:xfrm>
              <a:off x="8843140" y="4577162"/>
              <a:ext cx="193963" cy="306472"/>
            </a:xfrm>
            <a:prstGeom prst="upDownArrow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上下箭头 39"/>
            <p:cNvSpPr/>
            <p:nvPr/>
          </p:nvSpPr>
          <p:spPr>
            <a:xfrm>
              <a:off x="8843140" y="5295634"/>
              <a:ext cx="193963" cy="306472"/>
            </a:xfrm>
            <a:prstGeom prst="upDownArrow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上下箭头 40"/>
            <p:cNvSpPr/>
            <p:nvPr/>
          </p:nvSpPr>
          <p:spPr>
            <a:xfrm>
              <a:off x="8843140" y="6002216"/>
              <a:ext cx="193963" cy="306472"/>
            </a:xfrm>
            <a:prstGeom prst="upDownArrow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518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1020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r>
              <a:rPr lang="en-US" altLang="zh-CN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1.5 </a:t>
            </a:r>
            <a:r>
              <a:rPr lang="zh-CN" altLang="en-US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计算机网络体系结构</a:t>
            </a:r>
            <a:endParaRPr lang="zh-CN" altLang="en-US" sz="2800" dirty="0"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89017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1.5.2.2 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OSI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参考模型的有关术语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615" y="6431915"/>
            <a:ext cx="1609090" cy="381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860" y="1782445"/>
            <a:ext cx="1454150" cy="7391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780" y="5692140"/>
            <a:ext cx="628650" cy="26733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7790" y="5589905"/>
            <a:ext cx="3985260" cy="454025"/>
          </a:xfrm>
          <a:prstGeom prst="rect">
            <a:avLst/>
          </a:prstGeom>
        </p:spPr>
      </p:pic>
      <p:sp>
        <p:nvSpPr>
          <p:cNvPr id="2" name="TextBox 4"/>
          <p:cNvSpPr txBox="1"/>
          <p:nvPr/>
        </p:nvSpPr>
        <p:spPr>
          <a:xfrm>
            <a:off x="1135025" y="2138093"/>
            <a:ext cx="7967630" cy="1041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en-US" altLang="zh-CN" sz="213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13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、服务原语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en-US" altLang="zh-CN" sz="213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     请求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、指示、响应、证实。</a:t>
            </a:r>
            <a:endParaRPr lang="en-US" altLang="zh-CN" sz="213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958330" y="615717"/>
            <a:ext cx="4403092" cy="1496624"/>
            <a:chOff x="7946572" y="245965"/>
            <a:chExt cx="3246994" cy="1496793"/>
          </a:xfrm>
        </p:grpSpPr>
        <p:sp>
          <p:nvSpPr>
            <p:cNvPr id="7" name="左大括号 6"/>
            <p:cNvSpPr/>
            <p:nvPr/>
          </p:nvSpPr>
          <p:spPr>
            <a:xfrm>
              <a:off x="9645928" y="245965"/>
              <a:ext cx="83821" cy="1409224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9527872" y="493876"/>
              <a:ext cx="1454244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OSI</a:t>
              </a:r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参考模型</a:t>
              </a:r>
              <a:endParaRPr lang="zh-CN" altLang="en-US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9508204" y="1446180"/>
              <a:ext cx="1492716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五层参考模型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7946572" y="730898"/>
              <a:ext cx="2276585" cy="368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计算机网络体系结构</a:t>
              </a:r>
              <a:endParaRPr lang="zh-CN" altLang="en-US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9586876" y="802208"/>
              <a:ext cx="1056701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有关术语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9435158" y="1170873"/>
              <a:ext cx="1758408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TCP/IP</a:t>
              </a: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参考模型</a:t>
              </a: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9376410" y="447675"/>
            <a:ext cx="2734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计算机网络体系结构定义</a:t>
            </a:r>
          </a:p>
        </p:txBody>
      </p:sp>
      <p:grpSp>
        <p:nvGrpSpPr>
          <p:cNvPr id="21" name="组 20"/>
          <p:cNvGrpSpPr/>
          <p:nvPr/>
        </p:nvGrpSpPr>
        <p:grpSpPr>
          <a:xfrm>
            <a:off x="9409114" y="2487408"/>
            <a:ext cx="1691070" cy="3878384"/>
            <a:chOff x="8201075" y="2051361"/>
            <a:chExt cx="1611883" cy="4663382"/>
          </a:xfrm>
          <a:noFill/>
        </p:grpSpPr>
        <p:sp>
          <p:nvSpPr>
            <p:cNvPr id="22" name="圆角矩形 21"/>
            <p:cNvSpPr/>
            <p:nvPr/>
          </p:nvSpPr>
          <p:spPr>
            <a:xfrm>
              <a:off x="8201075" y="2051361"/>
              <a:ext cx="1551709" cy="400110"/>
            </a:xfrm>
            <a:prstGeom prst="round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应用层</a:t>
              </a:r>
              <a:endParaRPr kumimoji="1" lang="zh-CN" altLang="en-US" dirty="0"/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8210380" y="2757943"/>
              <a:ext cx="1551709" cy="400110"/>
            </a:xfrm>
            <a:prstGeom prst="round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表示层</a:t>
              </a:r>
              <a:endParaRPr kumimoji="1" lang="zh-CN" altLang="en-US" dirty="0"/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8224235" y="3470470"/>
              <a:ext cx="1551709" cy="400110"/>
            </a:xfrm>
            <a:prstGeom prst="round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会话层</a:t>
              </a:r>
              <a:endParaRPr kumimoji="1" lang="zh-CN" altLang="en-US" dirty="0"/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8238089" y="4182997"/>
              <a:ext cx="1551709" cy="400110"/>
            </a:xfrm>
            <a:prstGeom prst="round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传输层</a:t>
              </a:r>
              <a:endParaRPr kumimoji="1" lang="zh-CN" altLang="en-US" dirty="0"/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8247394" y="4889579"/>
              <a:ext cx="1551709" cy="400110"/>
            </a:xfrm>
            <a:prstGeom prst="round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网络层</a:t>
              </a:r>
              <a:endParaRPr kumimoji="1" lang="zh-CN" altLang="en-US" dirty="0"/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8261249" y="5602106"/>
              <a:ext cx="1551709" cy="400110"/>
            </a:xfrm>
            <a:prstGeom prst="round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数据链路层</a:t>
              </a:r>
              <a:endParaRPr kumimoji="1" lang="zh-CN" altLang="en-US" dirty="0"/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8261249" y="6314633"/>
              <a:ext cx="1551709" cy="400110"/>
            </a:xfrm>
            <a:prstGeom prst="round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物理层</a:t>
              </a:r>
              <a:endParaRPr kumimoji="1" lang="zh-CN" altLang="en-US" dirty="0"/>
            </a:p>
          </p:txBody>
        </p:sp>
        <p:sp>
          <p:nvSpPr>
            <p:cNvPr id="29" name="上下箭头 28"/>
            <p:cNvSpPr/>
            <p:nvPr/>
          </p:nvSpPr>
          <p:spPr>
            <a:xfrm>
              <a:off x="8843140" y="2451471"/>
              <a:ext cx="193963" cy="306472"/>
            </a:xfrm>
            <a:prstGeom prst="upDownArrow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上下箭头 29"/>
            <p:cNvSpPr/>
            <p:nvPr/>
          </p:nvSpPr>
          <p:spPr>
            <a:xfrm>
              <a:off x="8843140" y="3158053"/>
              <a:ext cx="193963" cy="306472"/>
            </a:xfrm>
            <a:prstGeom prst="upDownArrow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上下箭头 30"/>
            <p:cNvSpPr/>
            <p:nvPr/>
          </p:nvSpPr>
          <p:spPr>
            <a:xfrm>
              <a:off x="8843140" y="3870580"/>
              <a:ext cx="193963" cy="306472"/>
            </a:xfrm>
            <a:prstGeom prst="upDownArrow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上下箭头 31"/>
            <p:cNvSpPr/>
            <p:nvPr/>
          </p:nvSpPr>
          <p:spPr>
            <a:xfrm>
              <a:off x="8843140" y="4577162"/>
              <a:ext cx="193963" cy="306472"/>
            </a:xfrm>
            <a:prstGeom prst="upDownArrow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上下箭头 32"/>
            <p:cNvSpPr/>
            <p:nvPr/>
          </p:nvSpPr>
          <p:spPr>
            <a:xfrm>
              <a:off x="8843140" y="5295634"/>
              <a:ext cx="193963" cy="306472"/>
            </a:xfrm>
            <a:prstGeom prst="upDownArrow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上下箭头 33"/>
            <p:cNvSpPr/>
            <p:nvPr/>
          </p:nvSpPr>
          <p:spPr>
            <a:xfrm>
              <a:off x="8843140" y="6002216"/>
              <a:ext cx="193963" cy="306472"/>
            </a:xfrm>
            <a:prstGeom prst="upDownArrow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108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197" y="784838"/>
            <a:ext cx="6303385" cy="4727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62639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1020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 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计算机网络体系结构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72424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1.5.3 </a:t>
            </a: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TCP/IP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30155" y="2701255"/>
            <a:ext cx="3269803" cy="6612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应用层</a:t>
            </a:r>
            <a:endParaRPr lang="zh-CN" altLang="en-US" sz="2400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30154" y="3620969"/>
            <a:ext cx="3269803" cy="6612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传输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层</a:t>
            </a:r>
            <a:endParaRPr lang="zh-CN" altLang="en-US" sz="2400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30151" y="4539440"/>
            <a:ext cx="3269803" cy="6612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网络互联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层</a:t>
            </a:r>
            <a:endParaRPr lang="zh-CN" altLang="en-US" sz="2400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30150" y="5499187"/>
            <a:ext cx="3269803" cy="6612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网络接口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层</a:t>
            </a:r>
            <a:endParaRPr lang="zh-CN" altLang="en-US" sz="2400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8" name="直接箭头连接符 17"/>
          <p:cNvCxnSpPr>
            <a:stCxn id="34" idx="1"/>
          </p:cNvCxnSpPr>
          <p:nvPr/>
        </p:nvCxnSpPr>
        <p:spPr>
          <a:xfrm flipH="1">
            <a:off x="4199891" y="2551449"/>
            <a:ext cx="3931504" cy="480676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35" idx="1"/>
            <a:endCxn id="12" idx="3"/>
          </p:cNvCxnSpPr>
          <p:nvPr/>
        </p:nvCxnSpPr>
        <p:spPr>
          <a:xfrm flipH="1" flipV="1">
            <a:off x="4199958" y="3031903"/>
            <a:ext cx="3941199" cy="107187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36" idx="1"/>
          </p:cNvCxnSpPr>
          <p:nvPr/>
        </p:nvCxnSpPr>
        <p:spPr>
          <a:xfrm flipH="1" flipV="1">
            <a:off x="4299586" y="3044190"/>
            <a:ext cx="3856107" cy="687486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37" idx="1"/>
          </p:cNvCxnSpPr>
          <p:nvPr/>
        </p:nvCxnSpPr>
        <p:spPr>
          <a:xfrm flipH="1" flipV="1">
            <a:off x="4184083" y="4085603"/>
            <a:ext cx="3986144" cy="238659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38" idx="1"/>
            <a:endCxn id="14" idx="3"/>
          </p:cNvCxnSpPr>
          <p:nvPr/>
        </p:nvCxnSpPr>
        <p:spPr>
          <a:xfrm flipH="1" flipV="1">
            <a:off x="4199954" y="4870088"/>
            <a:ext cx="3980036" cy="41815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39" idx="1"/>
            <a:endCxn id="15" idx="3"/>
          </p:cNvCxnSpPr>
          <p:nvPr/>
        </p:nvCxnSpPr>
        <p:spPr>
          <a:xfrm flipH="1">
            <a:off x="4199953" y="5504489"/>
            <a:ext cx="3994572" cy="325346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40" idx="1"/>
            <a:endCxn id="15" idx="3"/>
          </p:cNvCxnSpPr>
          <p:nvPr/>
        </p:nvCxnSpPr>
        <p:spPr>
          <a:xfrm flipH="1" flipV="1">
            <a:off x="4199953" y="5829835"/>
            <a:ext cx="3994572" cy="267239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6958330" y="615717"/>
            <a:ext cx="4403092" cy="1496624"/>
            <a:chOff x="7946572" y="245965"/>
            <a:chExt cx="3246994" cy="1496793"/>
          </a:xfrm>
        </p:grpSpPr>
        <p:sp>
          <p:nvSpPr>
            <p:cNvPr id="11" name="左大括号 10"/>
            <p:cNvSpPr/>
            <p:nvPr/>
          </p:nvSpPr>
          <p:spPr>
            <a:xfrm>
              <a:off x="9645928" y="245965"/>
              <a:ext cx="83821" cy="1409224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9527872" y="493876"/>
              <a:ext cx="1454244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OSI</a:t>
              </a:r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参考模型</a:t>
              </a:r>
              <a:endParaRPr lang="zh-CN" altLang="en-US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9508204" y="1446180"/>
              <a:ext cx="1492716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五层参考模型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7946572" y="730898"/>
              <a:ext cx="2276585" cy="368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计算机网络体系结构</a:t>
              </a:r>
              <a:endParaRPr lang="zh-CN" altLang="en-US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9586876" y="802208"/>
              <a:ext cx="1056701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有关术语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9435158" y="1170873"/>
              <a:ext cx="1758408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kern="900" spc="-1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TCP/IP</a:t>
              </a:r>
              <a:r>
                <a:rPr lang="zh-CN" altLang="en-US" kern="900" spc="-1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参考模型</a:t>
              </a: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9376410" y="447675"/>
            <a:ext cx="2734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计算机网络体系结构定义</a:t>
            </a:r>
          </a:p>
        </p:txBody>
      </p:sp>
      <p:grpSp>
        <p:nvGrpSpPr>
          <p:cNvPr id="33" name="组 32"/>
          <p:cNvGrpSpPr/>
          <p:nvPr/>
        </p:nvGrpSpPr>
        <p:grpSpPr>
          <a:xfrm>
            <a:off x="8131395" y="2385069"/>
            <a:ext cx="1691070" cy="3878384"/>
            <a:chOff x="8201075" y="2051361"/>
            <a:chExt cx="1611883" cy="4663382"/>
          </a:xfrm>
          <a:noFill/>
        </p:grpSpPr>
        <p:sp>
          <p:nvSpPr>
            <p:cNvPr id="34" name="圆角矩形 33"/>
            <p:cNvSpPr/>
            <p:nvPr/>
          </p:nvSpPr>
          <p:spPr>
            <a:xfrm>
              <a:off x="8201075" y="2051361"/>
              <a:ext cx="1551709" cy="400110"/>
            </a:xfrm>
            <a:prstGeom prst="round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应用层</a:t>
              </a:r>
              <a:endParaRPr kumimoji="1" lang="zh-CN" altLang="en-US" dirty="0"/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8210380" y="2757943"/>
              <a:ext cx="1551709" cy="400110"/>
            </a:xfrm>
            <a:prstGeom prst="round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表示层</a:t>
              </a:r>
              <a:endParaRPr kumimoji="1" lang="zh-CN" altLang="en-US" dirty="0"/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8224235" y="3470470"/>
              <a:ext cx="1551709" cy="400110"/>
            </a:xfrm>
            <a:prstGeom prst="round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会话层</a:t>
              </a:r>
              <a:endParaRPr kumimoji="1" lang="zh-CN" altLang="en-US" dirty="0"/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8238089" y="4182997"/>
              <a:ext cx="1551709" cy="400110"/>
            </a:xfrm>
            <a:prstGeom prst="round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传输层</a:t>
              </a:r>
              <a:endParaRPr kumimoji="1" lang="zh-CN" altLang="en-US" dirty="0"/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8247394" y="4889579"/>
              <a:ext cx="1551709" cy="400110"/>
            </a:xfrm>
            <a:prstGeom prst="round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网络层</a:t>
              </a:r>
              <a:endParaRPr kumimoji="1" lang="zh-CN" altLang="en-US" dirty="0"/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8261249" y="5602106"/>
              <a:ext cx="1551709" cy="400110"/>
            </a:xfrm>
            <a:prstGeom prst="round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数据链路层</a:t>
              </a:r>
              <a:endParaRPr kumimoji="1" lang="zh-CN" altLang="en-US" dirty="0"/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8261249" y="6314633"/>
              <a:ext cx="1551709" cy="400110"/>
            </a:xfrm>
            <a:prstGeom prst="round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物理层</a:t>
              </a:r>
              <a:endParaRPr kumimoji="1" lang="zh-CN" altLang="en-US" dirty="0"/>
            </a:p>
          </p:txBody>
        </p:sp>
        <p:sp>
          <p:nvSpPr>
            <p:cNvPr id="41" name="上下箭头 40"/>
            <p:cNvSpPr/>
            <p:nvPr/>
          </p:nvSpPr>
          <p:spPr>
            <a:xfrm>
              <a:off x="8843140" y="2451471"/>
              <a:ext cx="193963" cy="306472"/>
            </a:xfrm>
            <a:prstGeom prst="upDownArrow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上下箭头 41"/>
            <p:cNvSpPr/>
            <p:nvPr/>
          </p:nvSpPr>
          <p:spPr>
            <a:xfrm>
              <a:off x="8843140" y="3158053"/>
              <a:ext cx="193963" cy="306472"/>
            </a:xfrm>
            <a:prstGeom prst="upDownArrow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上下箭头 42"/>
            <p:cNvSpPr/>
            <p:nvPr/>
          </p:nvSpPr>
          <p:spPr>
            <a:xfrm>
              <a:off x="8843140" y="3870580"/>
              <a:ext cx="193963" cy="306472"/>
            </a:xfrm>
            <a:prstGeom prst="upDownArrow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上下箭头 43"/>
            <p:cNvSpPr/>
            <p:nvPr/>
          </p:nvSpPr>
          <p:spPr>
            <a:xfrm>
              <a:off x="8843140" y="4577162"/>
              <a:ext cx="193963" cy="306472"/>
            </a:xfrm>
            <a:prstGeom prst="upDownArrow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上下箭头 44"/>
            <p:cNvSpPr/>
            <p:nvPr/>
          </p:nvSpPr>
          <p:spPr>
            <a:xfrm>
              <a:off x="8843140" y="5295634"/>
              <a:ext cx="193963" cy="306472"/>
            </a:xfrm>
            <a:prstGeom prst="upDownArrow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上下箭头 45"/>
            <p:cNvSpPr/>
            <p:nvPr/>
          </p:nvSpPr>
          <p:spPr>
            <a:xfrm>
              <a:off x="8843140" y="6002216"/>
              <a:ext cx="193963" cy="306472"/>
            </a:xfrm>
            <a:prstGeom prst="upDownArrow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102349" y="89855"/>
            <a:ext cx="1954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1.5.3</a:t>
            </a:r>
            <a:r>
              <a:rPr lang="zh-TW" altLang="en-US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三、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TCP/IP</a:t>
            </a:r>
            <a:r>
              <a:rPr lang="zh-TW" altLang="en-US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参考模型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45334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计算机网络体系结构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1.5.3 TCP/IP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模型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30155" y="2461225"/>
            <a:ext cx="3269803" cy="6612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应用层：报文</a:t>
            </a:r>
          </a:p>
        </p:txBody>
      </p:sp>
      <p:sp>
        <p:nvSpPr>
          <p:cNvPr id="13" name="矩形 12"/>
          <p:cNvSpPr/>
          <p:nvPr/>
        </p:nvSpPr>
        <p:spPr>
          <a:xfrm>
            <a:off x="930154" y="3380939"/>
            <a:ext cx="3269803" cy="6612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传输层：段</a:t>
            </a:r>
          </a:p>
        </p:txBody>
      </p:sp>
      <p:sp>
        <p:nvSpPr>
          <p:cNvPr id="14" name="矩形 13"/>
          <p:cNvSpPr/>
          <p:nvPr/>
        </p:nvSpPr>
        <p:spPr>
          <a:xfrm>
            <a:off x="930151" y="4299410"/>
            <a:ext cx="3269803" cy="6612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网络互联层：数据报</a:t>
            </a:r>
          </a:p>
        </p:txBody>
      </p:sp>
      <p:sp>
        <p:nvSpPr>
          <p:cNvPr id="15" name="矩形 14"/>
          <p:cNvSpPr/>
          <p:nvPr/>
        </p:nvSpPr>
        <p:spPr>
          <a:xfrm>
            <a:off x="930150" y="5259157"/>
            <a:ext cx="3269803" cy="6612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网络接口层：帧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6958330" y="615717"/>
            <a:ext cx="4403092" cy="1496624"/>
            <a:chOff x="7946572" y="245965"/>
            <a:chExt cx="3246994" cy="1496793"/>
          </a:xfrm>
        </p:grpSpPr>
        <p:sp>
          <p:nvSpPr>
            <p:cNvPr id="17" name="左大括号 16"/>
            <p:cNvSpPr/>
            <p:nvPr/>
          </p:nvSpPr>
          <p:spPr>
            <a:xfrm>
              <a:off x="9645928" y="245965"/>
              <a:ext cx="83821" cy="1409224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9527872" y="493876"/>
              <a:ext cx="1454244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OSI</a:t>
              </a:r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参考模型</a:t>
              </a:r>
              <a:endParaRPr lang="zh-CN" altLang="en-US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9508204" y="1446180"/>
              <a:ext cx="1492716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五层参考模型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7946572" y="730898"/>
              <a:ext cx="2276585" cy="368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计算机网络体系结构</a:t>
              </a:r>
              <a:endParaRPr lang="zh-CN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9586876" y="802208"/>
              <a:ext cx="1056701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有关术语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9435158" y="1170873"/>
              <a:ext cx="1758408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kern="900" spc="-1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TCP/IP</a:t>
              </a:r>
              <a:r>
                <a:rPr lang="zh-CN" altLang="en-US" kern="900" spc="-1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参考模型</a:t>
              </a: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9376410" y="447675"/>
            <a:ext cx="2734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计算机网络体系结构定义</a:t>
            </a:r>
          </a:p>
        </p:txBody>
      </p:sp>
      <p:sp>
        <p:nvSpPr>
          <p:cNvPr id="25" name="矩形 24"/>
          <p:cNvSpPr/>
          <p:nvPr/>
        </p:nvSpPr>
        <p:spPr>
          <a:xfrm>
            <a:off x="102349" y="89855"/>
            <a:ext cx="1954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1.5.3</a:t>
            </a:r>
            <a:r>
              <a:rPr lang="zh-TW" altLang="en-US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三、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TCP/IP</a:t>
            </a:r>
            <a:r>
              <a:rPr lang="zh-TW" altLang="en-US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参考模型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58125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计算机网络体系结构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1.5.3 TCP/IP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模型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30155" y="2461225"/>
            <a:ext cx="3269803" cy="6612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应用层：报文</a:t>
            </a:r>
          </a:p>
        </p:txBody>
      </p:sp>
      <p:sp>
        <p:nvSpPr>
          <p:cNvPr id="13" name="矩形 12"/>
          <p:cNvSpPr/>
          <p:nvPr/>
        </p:nvSpPr>
        <p:spPr>
          <a:xfrm>
            <a:off x="930154" y="3380939"/>
            <a:ext cx="3269803" cy="6612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传输层：段</a:t>
            </a:r>
          </a:p>
        </p:txBody>
      </p:sp>
      <p:sp>
        <p:nvSpPr>
          <p:cNvPr id="14" name="矩形 13"/>
          <p:cNvSpPr/>
          <p:nvPr/>
        </p:nvSpPr>
        <p:spPr>
          <a:xfrm>
            <a:off x="930151" y="4299410"/>
            <a:ext cx="3269803" cy="6612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网络互联层：数据报</a:t>
            </a:r>
          </a:p>
        </p:txBody>
      </p:sp>
      <p:sp>
        <p:nvSpPr>
          <p:cNvPr id="15" name="矩形 14"/>
          <p:cNvSpPr/>
          <p:nvPr/>
        </p:nvSpPr>
        <p:spPr>
          <a:xfrm>
            <a:off x="930150" y="5259157"/>
            <a:ext cx="3269803" cy="6612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网络接口层：帧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45420" y="2461225"/>
            <a:ext cx="7111222" cy="199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Internet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上常见的一些网络应用大多在这一层。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www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服务：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HTTP</a:t>
            </a:r>
          </a:p>
          <a:p>
            <a:pPr>
              <a:lnSpc>
                <a:spcPts val="37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文件传输：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FTP</a:t>
            </a:r>
          </a:p>
          <a:p>
            <a:pPr>
              <a:lnSpc>
                <a:spcPts val="37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电子邮件：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SMTP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POP3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6958330" y="615717"/>
            <a:ext cx="4403092" cy="1496624"/>
            <a:chOff x="7946572" y="245965"/>
            <a:chExt cx="3246994" cy="1496793"/>
          </a:xfrm>
        </p:grpSpPr>
        <p:sp>
          <p:nvSpPr>
            <p:cNvPr id="17" name="左大括号 16"/>
            <p:cNvSpPr/>
            <p:nvPr/>
          </p:nvSpPr>
          <p:spPr>
            <a:xfrm>
              <a:off x="9645928" y="245965"/>
              <a:ext cx="83821" cy="1409224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9527872" y="493876"/>
              <a:ext cx="1454244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OSI</a:t>
              </a:r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参考模型</a:t>
              </a:r>
              <a:endParaRPr lang="zh-CN" altLang="en-US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9508204" y="1446180"/>
              <a:ext cx="1492716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五层参考模型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7946572" y="730898"/>
              <a:ext cx="2276585" cy="368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计算机网络体系结构</a:t>
              </a:r>
              <a:endParaRPr lang="zh-CN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9586876" y="802208"/>
              <a:ext cx="1056701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有关术语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9435158" y="1170873"/>
              <a:ext cx="1758408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kern="900" spc="-1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TCP/IP</a:t>
              </a:r>
              <a:r>
                <a:rPr lang="zh-CN" altLang="en-US" kern="900" spc="-1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参考模型</a:t>
              </a: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9376410" y="447675"/>
            <a:ext cx="2734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计算机网络体系结构定义</a:t>
            </a:r>
          </a:p>
        </p:txBody>
      </p:sp>
      <p:sp>
        <p:nvSpPr>
          <p:cNvPr id="25" name="矩形 24"/>
          <p:cNvSpPr/>
          <p:nvPr/>
        </p:nvSpPr>
        <p:spPr>
          <a:xfrm>
            <a:off x="102349" y="89855"/>
            <a:ext cx="1954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1.5.3</a:t>
            </a:r>
            <a:r>
              <a:rPr lang="zh-TW" altLang="en-US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三、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TCP/IP</a:t>
            </a:r>
            <a:r>
              <a:rPr lang="zh-TW" altLang="en-US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参考模型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6151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计算机网络体系结构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1.5.3 </a:t>
            </a: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TCP/IP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30155" y="2461225"/>
            <a:ext cx="3269803" cy="6612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应用层：报文</a:t>
            </a:r>
          </a:p>
        </p:txBody>
      </p:sp>
      <p:sp>
        <p:nvSpPr>
          <p:cNvPr id="13" name="矩形 12"/>
          <p:cNvSpPr/>
          <p:nvPr/>
        </p:nvSpPr>
        <p:spPr>
          <a:xfrm>
            <a:off x="930154" y="3380939"/>
            <a:ext cx="3269803" cy="6612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传输层：段</a:t>
            </a:r>
          </a:p>
        </p:txBody>
      </p:sp>
      <p:sp>
        <p:nvSpPr>
          <p:cNvPr id="14" name="矩形 13"/>
          <p:cNvSpPr/>
          <p:nvPr/>
        </p:nvSpPr>
        <p:spPr>
          <a:xfrm>
            <a:off x="930151" y="4299410"/>
            <a:ext cx="3269803" cy="6612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网络互联层：数据报</a:t>
            </a:r>
          </a:p>
        </p:txBody>
      </p:sp>
      <p:sp>
        <p:nvSpPr>
          <p:cNvPr id="15" name="矩形 14"/>
          <p:cNvSpPr/>
          <p:nvPr/>
        </p:nvSpPr>
        <p:spPr>
          <a:xfrm>
            <a:off x="930150" y="5259157"/>
            <a:ext cx="3269803" cy="6612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网络接口层：帧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430110" y="3390914"/>
            <a:ext cx="7636451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面向连接、提供可靠数据流传输的传输控制协议：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TCP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无连接、不提供可靠数据传输的用户数据协议：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UDP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6958330" y="615717"/>
            <a:ext cx="4403092" cy="1496624"/>
            <a:chOff x="7946572" y="245965"/>
            <a:chExt cx="3246994" cy="1496793"/>
          </a:xfrm>
        </p:grpSpPr>
        <p:sp>
          <p:nvSpPr>
            <p:cNvPr id="17" name="左大括号 16"/>
            <p:cNvSpPr/>
            <p:nvPr/>
          </p:nvSpPr>
          <p:spPr>
            <a:xfrm>
              <a:off x="9645928" y="245965"/>
              <a:ext cx="83821" cy="1409224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9527872" y="493876"/>
              <a:ext cx="1454244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OSI</a:t>
              </a:r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参考模型</a:t>
              </a:r>
              <a:endParaRPr lang="zh-CN" altLang="en-US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9508204" y="1446180"/>
              <a:ext cx="1492716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五层参考模型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7946572" y="730898"/>
              <a:ext cx="2276585" cy="368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计算机网络体系结构</a:t>
              </a:r>
              <a:endParaRPr lang="zh-CN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9586876" y="802208"/>
              <a:ext cx="1056701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有关术语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9435158" y="1170873"/>
              <a:ext cx="1758408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kern="900" spc="-1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TCP/IP</a:t>
              </a:r>
              <a:r>
                <a:rPr lang="zh-CN" altLang="en-US" kern="900" spc="-1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参考模型</a:t>
              </a: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9376410" y="447675"/>
            <a:ext cx="2734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计算机网络体系结构定义</a:t>
            </a:r>
          </a:p>
        </p:txBody>
      </p:sp>
      <p:sp>
        <p:nvSpPr>
          <p:cNvPr id="25" name="矩形 24"/>
          <p:cNvSpPr/>
          <p:nvPr/>
        </p:nvSpPr>
        <p:spPr>
          <a:xfrm>
            <a:off x="102349" y="89855"/>
            <a:ext cx="1954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1.5.3</a:t>
            </a:r>
            <a:r>
              <a:rPr lang="zh-TW" altLang="en-US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三、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TCP/IP</a:t>
            </a:r>
            <a:r>
              <a:rPr lang="zh-TW" altLang="en-US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参考模型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9809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计算机网络体系结构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1.5.3 </a:t>
            </a: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TCP/IP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30155" y="2461225"/>
            <a:ext cx="3269803" cy="6612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应用层：报文</a:t>
            </a:r>
          </a:p>
        </p:txBody>
      </p:sp>
      <p:sp>
        <p:nvSpPr>
          <p:cNvPr id="13" name="矩形 12"/>
          <p:cNvSpPr/>
          <p:nvPr/>
        </p:nvSpPr>
        <p:spPr>
          <a:xfrm>
            <a:off x="930154" y="3380939"/>
            <a:ext cx="3269803" cy="6612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传输层：段</a:t>
            </a:r>
          </a:p>
        </p:txBody>
      </p:sp>
      <p:sp>
        <p:nvSpPr>
          <p:cNvPr id="14" name="矩形 13"/>
          <p:cNvSpPr/>
          <p:nvPr/>
        </p:nvSpPr>
        <p:spPr>
          <a:xfrm>
            <a:off x="930151" y="4299410"/>
            <a:ext cx="3269803" cy="6612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网络互联层：数据报</a:t>
            </a:r>
          </a:p>
        </p:txBody>
      </p:sp>
      <p:sp>
        <p:nvSpPr>
          <p:cNvPr id="15" name="矩形 14"/>
          <p:cNvSpPr/>
          <p:nvPr/>
        </p:nvSpPr>
        <p:spPr>
          <a:xfrm>
            <a:off x="930150" y="5259157"/>
            <a:ext cx="3269803" cy="6612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网络接口层：帧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430110" y="4306527"/>
            <a:ext cx="7636451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altLang="zh-CN" sz="2400" dirty="0">
                <a:latin typeface="微软雅黑" panose="020B0503020204020204" charset="-122"/>
                <a:ea typeface="微软雅黑" panose="020B0503020204020204" charset="-122"/>
              </a:rPr>
              <a:t>TCP/IP</a:t>
            </a:r>
            <a:r>
              <a:rPr lang="zh-CN" altLang="pt-BR" sz="2400" dirty="0">
                <a:latin typeface="微软雅黑" panose="020B0503020204020204" charset="-122"/>
                <a:ea typeface="微软雅黑" panose="020B0503020204020204" charset="-122"/>
              </a:rPr>
              <a:t>参考</a:t>
            </a:r>
            <a:r>
              <a:rPr lang="zh-CN" altLang="pt-BR" sz="2400" dirty="0" smtClean="0">
                <a:latin typeface="微软雅黑" panose="020B0503020204020204" charset="-122"/>
                <a:ea typeface="微软雅黑" panose="020B0503020204020204" charset="-122"/>
              </a:rPr>
              <a:t>模型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核心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IP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协议，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ICMP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（互联网控制报文协议）；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958330" y="615717"/>
            <a:ext cx="4403092" cy="1496624"/>
            <a:chOff x="7946572" y="245965"/>
            <a:chExt cx="3246994" cy="1496793"/>
          </a:xfrm>
        </p:grpSpPr>
        <p:sp>
          <p:nvSpPr>
            <p:cNvPr id="17" name="左大括号 16"/>
            <p:cNvSpPr/>
            <p:nvPr/>
          </p:nvSpPr>
          <p:spPr>
            <a:xfrm>
              <a:off x="9645928" y="245965"/>
              <a:ext cx="83821" cy="1409224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9527872" y="493876"/>
              <a:ext cx="1454244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OSI</a:t>
              </a:r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参考模型</a:t>
              </a:r>
              <a:endParaRPr lang="zh-CN" altLang="en-US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9508204" y="1446180"/>
              <a:ext cx="1492716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五层参考模型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7946572" y="730898"/>
              <a:ext cx="2276585" cy="368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计算机网络体系结构</a:t>
              </a:r>
              <a:endParaRPr lang="zh-CN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9586876" y="802208"/>
              <a:ext cx="1056701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有关术语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9435158" y="1170873"/>
              <a:ext cx="1758408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kern="900" spc="-1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TCP/IP</a:t>
              </a:r>
              <a:r>
                <a:rPr lang="zh-CN" altLang="en-US" kern="900" spc="-1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参考模型</a:t>
              </a: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9376410" y="447675"/>
            <a:ext cx="2734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计算机网络体系结构定义</a:t>
            </a:r>
          </a:p>
        </p:txBody>
      </p:sp>
      <p:sp>
        <p:nvSpPr>
          <p:cNvPr id="25" name="矩形 24"/>
          <p:cNvSpPr/>
          <p:nvPr/>
        </p:nvSpPr>
        <p:spPr>
          <a:xfrm>
            <a:off x="102349" y="89855"/>
            <a:ext cx="1954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1.5.3</a:t>
            </a:r>
            <a:r>
              <a:rPr lang="zh-TW" altLang="en-US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三、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TCP/IP</a:t>
            </a:r>
            <a:r>
              <a:rPr lang="zh-TW" altLang="en-US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参考模型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06083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计算机网络体系结构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1.5.3 </a:t>
            </a: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TCP/IP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模型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30155" y="2461225"/>
            <a:ext cx="3269803" cy="6612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应用层：报文</a:t>
            </a:r>
          </a:p>
        </p:txBody>
      </p:sp>
      <p:sp>
        <p:nvSpPr>
          <p:cNvPr id="13" name="矩形 12"/>
          <p:cNvSpPr/>
          <p:nvPr/>
        </p:nvSpPr>
        <p:spPr>
          <a:xfrm>
            <a:off x="930154" y="3380939"/>
            <a:ext cx="3269803" cy="6612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传输层：段</a:t>
            </a:r>
          </a:p>
        </p:txBody>
      </p:sp>
      <p:sp>
        <p:nvSpPr>
          <p:cNvPr id="14" name="矩形 13"/>
          <p:cNvSpPr/>
          <p:nvPr/>
        </p:nvSpPr>
        <p:spPr>
          <a:xfrm>
            <a:off x="930151" y="4299410"/>
            <a:ext cx="3269803" cy="6612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网络互联层：数据报</a:t>
            </a:r>
          </a:p>
        </p:txBody>
      </p:sp>
      <p:sp>
        <p:nvSpPr>
          <p:cNvPr id="15" name="矩形 14"/>
          <p:cNvSpPr/>
          <p:nvPr/>
        </p:nvSpPr>
        <p:spPr>
          <a:xfrm>
            <a:off x="930150" y="5259157"/>
            <a:ext cx="3269803" cy="6612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网络接口层：帧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430110" y="5259157"/>
            <a:ext cx="7636451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提供给网络互联层一个访问接口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958330" y="615717"/>
            <a:ext cx="4403092" cy="1496624"/>
            <a:chOff x="7946572" y="245965"/>
            <a:chExt cx="3246994" cy="1496793"/>
          </a:xfrm>
        </p:grpSpPr>
        <p:sp>
          <p:nvSpPr>
            <p:cNvPr id="17" name="左大括号 16"/>
            <p:cNvSpPr/>
            <p:nvPr/>
          </p:nvSpPr>
          <p:spPr>
            <a:xfrm>
              <a:off x="9645928" y="245965"/>
              <a:ext cx="83821" cy="1409224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9527872" y="493876"/>
              <a:ext cx="1454244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OSI</a:t>
              </a:r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参考模型</a:t>
              </a:r>
              <a:endParaRPr lang="zh-CN" altLang="en-US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9508204" y="1446180"/>
              <a:ext cx="1492716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五层参考模型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7946572" y="730898"/>
              <a:ext cx="2276585" cy="368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计算机网络体系结构</a:t>
              </a:r>
              <a:endParaRPr lang="zh-CN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9586876" y="802208"/>
              <a:ext cx="1056701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有关术语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9435158" y="1170873"/>
              <a:ext cx="1758408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kern="900" spc="-1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TCP/IP</a:t>
              </a:r>
              <a:r>
                <a:rPr lang="zh-CN" altLang="en-US" kern="900" spc="-1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参考模型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9376410" y="447675"/>
            <a:ext cx="2734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计算机网络体系结构定义</a:t>
            </a:r>
          </a:p>
        </p:txBody>
      </p:sp>
      <p:sp>
        <p:nvSpPr>
          <p:cNvPr id="25" name="矩形 24"/>
          <p:cNvSpPr/>
          <p:nvPr/>
        </p:nvSpPr>
        <p:spPr>
          <a:xfrm>
            <a:off x="102349" y="89855"/>
            <a:ext cx="1954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1.5.3</a:t>
            </a:r>
            <a:r>
              <a:rPr lang="zh-TW" altLang="en-US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三、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TCP/IP</a:t>
            </a:r>
            <a:r>
              <a:rPr lang="zh-TW" altLang="en-US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参考模型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6908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6"/>
          <p:cNvSpPr txBox="1"/>
          <p:nvPr/>
        </p:nvSpPr>
        <p:spPr>
          <a:xfrm>
            <a:off x="735180" y="596787"/>
            <a:ext cx="8821420" cy="541020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1.5 </a:t>
            </a:r>
            <a:r>
              <a:rPr lang="zh-CN" altLang="en-US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计算机网络体系结构</a:t>
            </a:r>
            <a:endParaRPr lang="zh-CN" altLang="en-US" sz="2800" b="1" dirty="0"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735180" y="102352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1.5.1 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计算机网络分层体系结构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6958330" y="615717"/>
            <a:ext cx="4403092" cy="1496624"/>
            <a:chOff x="7946572" y="245965"/>
            <a:chExt cx="3246994" cy="1496793"/>
          </a:xfrm>
        </p:grpSpPr>
        <p:sp>
          <p:nvSpPr>
            <p:cNvPr id="17" name="左大括号 16"/>
            <p:cNvSpPr/>
            <p:nvPr/>
          </p:nvSpPr>
          <p:spPr>
            <a:xfrm>
              <a:off x="9645928" y="245965"/>
              <a:ext cx="83821" cy="1409224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9527872" y="493876"/>
              <a:ext cx="1454244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OSI</a:t>
              </a: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参考模型</a:t>
              </a:r>
              <a:endParaRPr lang="zh-CN" altLang="en-US" kern="900" spc="-1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9508204" y="1446180"/>
              <a:ext cx="1492716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五层参考模型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7946572" y="730898"/>
              <a:ext cx="2276585" cy="368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计算机网络体系结构</a:t>
              </a:r>
              <a:endParaRPr lang="zh-CN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9586876" y="802208"/>
              <a:ext cx="1056701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有关术语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9435158" y="1170873"/>
              <a:ext cx="1758408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TCP/IP</a:t>
              </a: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参考模型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9376410" y="447675"/>
            <a:ext cx="2734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accent6"/>
                </a:solidFill>
              </a:rPr>
              <a:t>计算机网络体系结构定义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624" y="2183822"/>
            <a:ext cx="3960813" cy="396081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91382"/>
            <a:ext cx="25266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1.5.1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一、计算机网络分层体系结构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0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</a:p>
        </p:txBody>
      </p:sp>
      <p:sp>
        <p:nvSpPr>
          <p:cNvPr id="4" name="矩形 3"/>
          <p:cNvSpPr/>
          <p:nvPr/>
        </p:nvSpPr>
        <p:spPr>
          <a:xfrm>
            <a:off x="1629102" y="1908842"/>
            <a:ext cx="857118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TCP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／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IP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是一组协议的代名词，一般来说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IP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提供（）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A: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应用层服务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B: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网络层服务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C: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传输层服务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D: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物理层服务</a:t>
            </a:r>
          </a:p>
        </p:txBody>
      </p:sp>
    </p:spTree>
    <p:extLst>
      <p:ext uri="{BB962C8B-B14F-4D97-AF65-F5344CB8AC3E}">
        <p14:creationId xmlns:p14="http://schemas.microsoft.com/office/powerpoint/2010/main" val="15045191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</a:p>
        </p:txBody>
      </p:sp>
      <p:sp>
        <p:nvSpPr>
          <p:cNvPr id="4" name="矩形 3"/>
          <p:cNvSpPr/>
          <p:nvPr/>
        </p:nvSpPr>
        <p:spPr>
          <a:xfrm>
            <a:off x="1629102" y="1908842"/>
            <a:ext cx="857118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TCP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／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IP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是一组协议的代名词，一般来说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IP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提供（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B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A: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应用层服务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B: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网络层服务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C: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传输层服务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D: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物理层服务</a:t>
            </a:r>
          </a:p>
        </p:txBody>
      </p:sp>
    </p:spTree>
    <p:extLst>
      <p:ext uri="{BB962C8B-B14F-4D97-AF65-F5344CB8AC3E}">
        <p14:creationId xmlns:p14="http://schemas.microsoft.com/office/powerpoint/2010/main" val="19809615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r="4700"/>
          <a:stretch/>
        </p:blipFill>
        <p:spPr>
          <a:xfrm>
            <a:off x="2392361" y="1196974"/>
            <a:ext cx="7626399" cy="468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510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计算机网络体系结构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1.5.4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：五层参考模型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850031" y="1993642"/>
            <a:ext cx="3269803" cy="6612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应用层：报文</a:t>
            </a:r>
          </a:p>
        </p:txBody>
      </p:sp>
      <p:sp>
        <p:nvSpPr>
          <p:cNvPr id="13" name="矩形 12"/>
          <p:cNvSpPr/>
          <p:nvPr/>
        </p:nvSpPr>
        <p:spPr>
          <a:xfrm>
            <a:off x="5850030" y="2913356"/>
            <a:ext cx="3269803" cy="6612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传输层：段</a:t>
            </a:r>
          </a:p>
        </p:txBody>
      </p:sp>
      <p:sp>
        <p:nvSpPr>
          <p:cNvPr id="14" name="矩形 13"/>
          <p:cNvSpPr/>
          <p:nvPr/>
        </p:nvSpPr>
        <p:spPr>
          <a:xfrm>
            <a:off x="5850027" y="3831827"/>
            <a:ext cx="3269803" cy="6612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网络层：数据报</a:t>
            </a:r>
          </a:p>
        </p:txBody>
      </p:sp>
      <p:sp>
        <p:nvSpPr>
          <p:cNvPr id="15" name="矩形 14"/>
          <p:cNvSpPr/>
          <p:nvPr/>
        </p:nvSpPr>
        <p:spPr>
          <a:xfrm>
            <a:off x="5850026" y="4791574"/>
            <a:ext cx="3269803" cy="6612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链路层：帧</a:t>
            </a:r>
          </a:p>
        </p:txBody>
      </p:sp>
      <p:sp>
        <p:nvSpPr>
          <p:cNvPr id="16" name="矩形 15"/>
          <p:cNvSpPr/>
          <p:nvPr/>
        </p:nvSpPr>
        <p:spPr>
          <a:xfrm>
            <a:off x="5850025" y="5773234"/>
            <a:ext cx="3269803" cy="6612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物理层：比特流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77290" y="2654938"/>
            <a:ext cx="4032019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五层参考模型：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描述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计算机网络中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最常用、最接近实际网络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的参考模型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6958330" y="615717"/>
            <a:ext cx="4403092" cy="1496624"/>
            <a:chOff x="7946572" y="245965"/>
            <a:chExt cx="3246994" cy="1496793"/>
          </a:xfrm>
        </p:grpSpPr>
        <p:sp>
          <p:nvSpPr>
            <p:cNvPr id="18" name="左大括号 17"/>
            <p:cNvSpPr/>
            <p:nvPr/>
          </p:nvSpPr>
          <p:spPr>
            <a:xfrm>
              <a:off x="9645928" y="245965"/>
              <a:ext cx="83821" cy="1409224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9527872" y="493876"/>
              <a:ext cx="1454244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OSI</a:t>
              </a:r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参考模型</a:t>
              </a:r>
              <a:endParaRPr lang="zh-CN" altLang="en-US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9508204" y="1446180"/>
              <a:ext cx="1492716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五层参考模型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7946572" y="730898"/>
              <a:ext cx="2276585" cy="368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计算机网络体系结构</a:t>
              </a:r>
              <a:endParaRPr lang="zh-CN" altLang="en-US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9586876" y="802208"/>
              <a:ext cx="1056701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有关术语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9435158" y="1170873"/>
              <a:ext cx="1758408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TCP/IP</a:t>
              </a: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参考模型</a:t>
              </a: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9376410" y="447675"/>
            <a:ext cx="2734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计算机网络体系结构定义</a:t>
            </a:r>
          </a:p>
        </p:txBody>
      </p:sp>
    </p:spTree>
    <p:extLst>
      <p:ext uri="{BB962C8B-B14F-4D97-AF65-F5344CB8AC3E}">
        <p14:creationId xmlns:p14="http://schemas.microsoft.com/office/powerpoint/2010/main" val="9952648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</a:p>
        </p:txBody>
      </p:sp>
      <p:sp>
        <p:nvSpPr>
          <p:cNvPr id="4" name="矩形 3"/>
          <p:cNvSpPr/>
          <p:nvPr/>
        </p:nvSpPr>
        <p:spPr>
          <a:xfrm>
            <a:off x="860425" y="1936115"/>
            <a:ext cx="1033145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在描述计算机网络中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最常用、最接近实际网络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的参考模型是（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五层参考模型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40139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</a:p>
        </p:txBody>
      </p:sp>
      <p:sp>
        <p:nvSpPr>
          <p:cNvPr id="4" name="矩形 3"/>
          <p:cNvSpPr/>
          <p:nvPr/>
        </p:nvSpPr>
        <p:spPr>
          <a:xfrm>
            <a:off x="860425" y="1936115"/>
            <a:ext cx="1033145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在描述计算机网络中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最常用、最接近实际网络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的参考模型是（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五层参考模型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1664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584325" y="3197225"/>
            <a:ext cx="508381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0"/>
              <a:t>    </a:t>
            </a:r>
            <a:r>
              <a:rPr lang="zh-CN" altLang="en-US" sz="2130"/>
              <a:t>第一章 计算机网络基本概念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812155" y="1536065"/>
            <a:ext cx="3757930" cy="3695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0">
                <a:solidFill>
                  <a:schemeClr val="tx1"/>
                </a:solidFill>
              </a:rPr>
              <a:t>计算机网络概述</a:t>
            </a:r>
          </a:p>
          <a:p>
            <a:endParaRPr lang="zh-CN" altLang="en-US" sz="2130"/>
          </a:p>
          <a:p>
            <a:r>
              <a:rPr lang="zh-CN" altLang="en-US" sz="2130"/>
              <a:t>计算机网络结构</a:t>
            </a:r>
          </a:p>
          <a:p>
            <a:endParaRPr lang="zh-CN" altLang="en-US" sz="2130"/>
          </a:p>
          <a:p>
            <a:r>
              <a:rPr lang="zh-CN" altLang="en-US" sz="2130"/>
              <a:t>数据交换技术</a:t>
            </a:r>
          </a:p>
          <a:p>
            <a:endParaRPr lang="zh-CN" altLang="en-US" sz="2130"/>
          </a:p>
          <a:p>
            <a:r>
              <a:rPr lang="zh-CN" altLang="en-US" sz="2130"/>
              <a:t>计算机网络性能</a:t>
            </a:r>
          </a:p>
          <a:p>
            <a:endParaRPr lang="zh-CN" altLang="en-US" sz="2130">
              <a:solidFill>
                <a:schemeClr val="tx1"/>
              </a:solidFill>
            </a:endParaRPr>
          </a:p>
          <a:p>
            <a:r>
              <a:rPr lang="zh-CN" altLang="en-US" sz="2130">
                <a:solidFill>
                  <a:schemeClr val="tx1"/>
                </a:solidFill>
              </a:rPr>
              <a:t>计算机网络体系结构</a:t>
            </a:r>
            <a:endParaRPr lang="zh-CN" altLang="en-US" sz="2130"/>
          </a:p>
          <a:p>
            <a:endParaRPr lang="zh-CN" altLang="en-US" sz="2130"/>
          </a:p>
          <a:p>
            <a:r>
              <a:rPr lang="zh-CN" altLang="en-US" sz="2130">
                <a:solidFill>
                  <a:schemeClr val="accent6"/>
                </a:solidFill>
              </a:rPr>
              <a:t>计算机网络与因特网发展简史</a:t>
            </a:r>
          </a:p>
        </p:txBody>
      </p:sp>
      <p:sp>
        <p:nvSpPr>
          <p:cNvPr id="6" name="左大括号 5"/>
          <p:cNvSpPr/>
          <p:nvPr/>
        </p:nvSpPr>
        <p:spPr>
          <a:xfrm>
            <a:off x="5524500" y="1703070"/>
            <a:ext cx="76200" cy="340804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5552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1.6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计算机网络体与因特网发展简史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45931" y="1524938"/>
            <a:ext cx="106574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MIT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、兰德公司和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NPL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推动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分组交换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的研究与发展；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、分组交换推动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因特网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的发展；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400" b="1" dirty="0" err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ARPAnet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是第一个分组交换的计算机网络，也是当今因特网的祖先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1986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年，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NSFNET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创建，用于商业。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20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世纪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90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年代，万维网（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www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）应用诞生。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“互联网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88860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51455" y="3264535"/>
            <a:ext cx="508381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0"/>
              <a:t> </a:t>
            </a:r>
            <a:r>
              <a:rPr lang="zh-CN" altLang="en-US" sz="2130"/>
              <a:t>计算机网络原理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130165" y="970915"/>
            <a:ext cx="3757930" cy="500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0" dirty="0">
                <a:solidFill>
                  <a:schemeClr val="tx1"/>
                </a:solidFill>
              </a:rPr>
              <a:t>第一章 计算机网络概述</a:t>
            </a:r>
          </a:p>
          <a:p>
            <a:endParaRPr lang="zh-CN" altLang="en-US" sz="2130" dirty="0"/>
          </a:p>
          <a:p>
            <a:r>
              <a:rPr lang="zh-CN" altLang="en-US" sz="2130" dirty="0"/>
              <a:t>第二章 网络应用</a:t>
            </a:r>
          </a:p>
          <a:p>
            <a:endParaRPr lang="zh-CN" altLang="en-US" sz="2130" dirty="0"/>
          </a:p>
          <a:p>
            <a:r>
              <a:rPr lang="zh-CN" altLang="en-US" sz="2130" dirty="0"/>
              <a:t>第三</a:t>
            </a:r>
            <a:r>
              <a:rPr lang="zh-CN" altLang="en-US" sz="2130" dirty="0" smtClean="0"/>
              <a:t>章 传输</a:t>
            </a:r>
            <a:r>
              <a:rPr lang="zh-CN" altLang="en-US" sz="2130" dirty="0"/>
              <a:t>层</a:t>
            </a:r>
          </a:p>
          <a:p>
            <a:endParaRPr lang="zh-CN" altLang="en-US" sz="2130" dirty="0"/>
          </a:p>
          <a:p>
            <a:r>
              <a:rPr lang="zh-CN" altLang="en-US" sz="2130" dirty="0"/>
              <a:t>第四章 网络层</a:t>
            </a:r>
          </a:p>
          <a:p>
            <a:endParaRPr lang="zh-CN" altLang="en-US" sz="2130" dirty="0"/>
          </a:p>
          <a:p>
            <a:r>
              <a:rPr lang="zh-CN" altLang="en-US" sz="2130" dirty="0"/>
              <a:t>第五章 数据链路层与局域网</a:t>
            </a:r>
          </a:p>
          <a:p>
            <a:endParaRPr lang="zh-CN" altLang="en-US" sz="2130" dirty="0"/>
          </a:p>
          <a:p>
            <a:r>
              <a:rPr lang="zh-CN" altLang="en-US" sz="2130" dirty="0"/>
              <a:t>第六章 物理层</a:t>
            </a:r>
          </a:p>
          <a:p>
            <a:endParaRPr lang="zh-CN" altLang="en-US" sz="2130" dirty="0"/>
          </a:p>
          <a:p>
            <a:r>
              <a:rPr lang="zh-CN" altLang="en-US" sz="2130" dirty="0"/>
              <a:t>第七章 无线与移动网络</a:t>
            </a:r>
          </a:p>
          <a:p>
            <a:endParaRPr lang="zh-CN" altLang="en-US" sz="2130" dirty="0"/>
          </a:p>
          <a:p>
            <a:r>
              <a:rPr lang="zh-CN" altLang="en-US" sz="2130" dirty="0"/>
              <a:t>第八章 网络安全基础</a:t>
            </a:r>
          </a:p>
        </p:txBody>
      </p:sp>
      <p:sp>
        <p:nvSpPr>
          <p:cNvPr id="2" name="左大括号 1"/>
          <p:cNvSpPr/>
          <p:nvPr/>
        </p:nvSpPr>
        <p:spPr>
          <a:xfrm>
            <a:off x="5039995" y="970915"/>
            <a:ext cx="90170" cy="500634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895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674228" y="435118"/>
            <a:ext cx="7221972" cy="77660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章 网络应用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434" y="1050689"/>
            <a:ext cx="6542690" cy="5565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291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30166" y="2395918"/>
            <a:ext cx="10216055" cy="582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计算机网络所划分的（</a:t>
            </a:r>
            <a:r>
              <a:rPr lang="zh-CN" altLang="en-US" sz="2125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层次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）以及（</a:t>
            </a:r>
            <a:r>
              <a:rPr lang="zh-CN" altLang="en-US" sz="2125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各层协议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）的集合就称为</a:t>
            </a:r>
            <a:r>
              <a:rPr lang="zh-CN" altLang="en-US" sz="213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计算机网络体系结构</a:t>
            </a:r>
            <a:endParaRPr lang="zh-CN" altLang="en-US" sz="213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6"/>
          <p:cNvSpPr txBox="1"/>
          <p:nvPr/>
        </p:nvSpPr>
        <p:spPr>
          <a:xfrm>
            <a:off x="735180" y="596787"/>
            <a:ext cx="8821420" cy="541020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1.5 </a:t>
            </a:r>
            <a:r>
              <a:rPr lang="zh-CN" altLang="en-US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计算机网络体系结构</a:t>
            </a:r>
            <a:endParaRPr lang="zh-CN" altLang="en-US" sz="2800" b="1" dirty="0"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735180" y="102352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1.5.1 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计算机网络分层体系结构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6958330" y="615717"/>
            <a:ext cx="4403092" cy="1496624"/>
            <a:chOff x="7946572" y="245965"/>
            <a:chExt cx="3246994" cy="1496793"/>
          </a:xfrm>
        </p:grpSpPr>
        <p:sp>
          <p:nvSpPr>
            <p:cNvPr id="17" name="左大括号 16"/>
            <p:cNvSpPr/>
            <p:nvPr/>
          </p:nvSpPr>
          <p:spPr>
            <a:xfrm>
              <a:off x="9645928" y="245965"/>
              <a:ext cx="83821" cy="1409224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9527872" y="493876"/>
              <a:ext cx="1454244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OSI</a:t>
              </a: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参考模型</a:t>
              </a:r>
              <a:endParaRPr lang="zh-CN" altLang="en-US" kern="900" spc="-1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9508204" y="1446180"/>
              <a:ext cx="1492716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五层参考模型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7946572" y="730898"/>
              <a:ext cx="2276585" cy="368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计算机网络体系结构</a:t>
              </a:r>
              <a:endParaRPr lang="zh-CN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9586876" y="802208"/>
              <a:ext cx="1056701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有关术语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9435158" y="1170873"/>
              <a:ext cx="1758408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TCP/IP</a:t>
              </a: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参考模型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9376410" y="447675"/>
            <a:ext cx="2734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accent6"/>
                </a:solidFill>
              </a:rPr>
              <a:t>计算机网络体系结构定义</a:t>
            </a:r>
          </a:p>
        </p:txBody>
      </p:sp>
      <p:sp>
        <p:nvSpPr>
          <p:cNvPr id="15" name="矩形 14"/>
          <p:cNvSpPr/>
          <p:nvPr/>
        </p:nvSpPr>
        <p:spPr>
          <a:xfrm>
            <a:off x="0" y="91382"/>
            <a:ext cx="25266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1.5.1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一、计算机网络分层体系结构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70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0">
                <a:latin typeface="方正清刻本悦宋简体" panose="02000000000000000000" charset="-122"/>
                <a:ea typeface="方正清刻本悦宋简体" panose="02000000000000000000" charset="-122"/>
              </a:rPr>
              <a:t>2.1 </a:t>
            </a:r>
            <a:r>
              <a:rPr lang="zh-CN" altLang="en-US" sz="2800" b="0">
                <a:latin typeface="方正清刻本悦宋简体" panose="02000000000000000000" charset="-122"/>
                <a:ea typeface="方正清刻本悦宋简体" panose="02000000000000000000" charset="-122"/>
              </a:rPr>
              <a:t>计算机网络应用体系结构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51284" y="3331041"/>
            <a:ext cx="3641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计算机</a:t>
            </a:r>
            <a:r>
              <a:rPr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网络</a:t>
            </a:r>
            <a:r>
              <a:rPr lang="zh-CN" altLang="en-US" sz="2400" smtClean="0">
                <a:latin typeface="Microsoft YaHei" charset="-122"/>
                <a:ea typeface="Microsoft YaHei" charset="-122"/>
                <a:cs typeface="Microsoft YaHei" charset="-122"/>
              </a:rPr>
              <a:t>应用体系结构</a:t>
            </a:r>
            <a:endParaRPr lang="zh-CN" altLang="en-US" sz="24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左大括号 17"/>
          <p:cNvSpPr/>
          <p:nvPr/>
        </p:nvSpPr>
        <p:spPr>
          <a:xfrm>
            <a:off x="4842043" y="2736523"/>
            <a:ext cx="389689" cy="165069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282532" y="2592376"/>
            <a:ext cx="6235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客户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服务器（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C/S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）结构网络应用</a:t>
            </a:r>
          </a:p>
          <a:p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纯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P2P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结构网络应用</a:t>
            </a:r>
          </a:p>
          <a:p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混合结构网络应用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868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0">
                <a:latin typeface="方正清刻本悦宋简体" panose="02000000000000000000" charset="-122"/>
                <a:ea typeface="方正清刻本悦宋简体" panose="02000000000000000000" charset="-122"/>
              </a:rPr>
              <a:t>2.1 </a:t>
            </a:r>
            <a:r>
              <a:rPr lang="zh-CN" altLang="en-US" sz="2800" b="0">
                <a:latin typeface="方正清刻本悦宋简体" panose="02000000000000000000" charset="-122"/>
                <a:ea typeface="方正清刻本悦宋简体" panose="02000000000000000000" charset="-122"/>
              </a:rPr>
              <a:t>计算机网络应用体系结构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35380" y="1352550"/>
            <a:ext cx="623316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0"/>
              <a:t>2.1.1 </a:t>
            </a:r>
            <a:r>
              <a:rPr lang="zh-CN" altLang="en-US" sz="2130"/>
              <a:t>客户</a:t>
            </a:r>
            <a:r>
              <a:rPr lang="en-US" altLang="zh-CN" sz="2130"/>
              <a:t>/</a:t>
            </a:r>
            <a:r>
              <a:rPr lang="zh-CN" altLang="en-US" sz="2130"/>
              <a:t>服务器（</a:t>
            </a:r>
            <a:r>
              <a:rPr lang="en-US" altLang="zh-CN" sz="2130"/>
              <a:t>C/S</a:t>
            </a:r>
            <a:r>
              <a:rPr lang="zh-CN" altLang="en-US" sz="2130"/>
              <a:t>）结构网络应用</a:t>
            </a:r>
            <a:r>
              <a:rPr lang="en-US" altLang="zh-CN"/>
              <a:t> 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937375" y="906780"/>
            <a:ext cx="370014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/>
              <a:t>计算机网络应用结构</a:t>
            </a:r>
          </a:p>
        </p:txBody>
      </p:sp>
      <p:sp>
        <p:nvSpPr>
          <p:cNvPr id="18" name="左大括号 17"/>
          <p:cNvSpPr/>
          <p:nvPr/>
        </p:nvSpPr>
        <p:spPr>
          <a:xfrm>
            <a:off x="8803005" y="514985"/>
            <a:ext cx="198755" cy="111506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9001760" y="384810"/>
            <a:ext cx="623570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>
                <a:solidFill>
                  <a:schemeClr val="accent6"/>
                </a:solidFill>
              </a:rPr>
              <a:t>客户</a:t>
            </a:r>
            <a:r>
              <a:rPr lang="en-US" altLang="zh-CN" sz="1500">
                <a:solidFill>
                  <a:schemeClr val="accent6"/>
                </a:solidFill>
              </a:rPr>
              <a:t>/</a:t>
            </a:r>
            <a:r>
              <a:rPr lang="zh-CN" altLang="en-US" sz="1500">
                <a:solidFill>
                  <a:schemeClr val="accent6"/>
                </a:solidFill>
              </a:rPr>
              <a:t>服务器（</a:t>
            </a:r>
            <a:r>
              <a:rPr lang="en-US" altLang="zh-CN" sz="1500">
                <a:solidFill>
                  <a:schemeClr val="accent6"/>
                </a:solidFill>
              </a:rPr>
              <a:t>C/S</a:t>
            </a:r>
            <a:r>
              <a:rPr lang="zh-CN" altLang="en-US" sz="1500">
                <a:solidFill>
                  <a:schemeClr val="accent6"/>
                </a:solidFill>
              </a:rPr>
              <a:t>）结构网络应用</a:t>
            </a:r>
          </a:p>
          <a:p>
            <a:endParaRPr lang="en-US" altLang="zh-CN" sz="1500"/>
          </a:p>
          <a:p>
            <a:r>
              <a:rPr lang="zh-CN" altLang="en-US" sz="1500"/>
              <a:t>纯</a:t>
            </a:r>
            <a:r>
              <a:rPr lang="en-US" altLang="zh-CN" sz="1500"/>
              <a:t>P2P</a:t>
            </a:r>
            <a:r>
              <a:rPr lang="zh-CN" altLang="en-US" sz="1500"/>
              <a:t>结构网络应用</a:t>
            </a:r>
          </a:p>
          <a:p>
            <a:endParaRPr lang="zh-CN" altLang="en-US" sz="1500"/>
          </a:p>
          <a:p>
            <a:r>
              <a:rPr lang="zh-CN" altLang="en-US" sz="1500"/>
              <a:t>混合结构网络应用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70803"/>
            <a:ext cx="31470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2.1.1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一、客户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/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服务器（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C/S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）结构网络应用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329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0">
                <a:latin typeface="方正清刻本悦宋简体" panose="02000000000000000000" charset="-122"/>
                <a:ea typeface="方正清刻本悦宋简体" panose="02000000000000000000" charset="-122"/>
              </a:rPr>
              <a:t>2.1 </a:t>
            </a:r>
            <a:r>
              <a:rPr lang="zh-CN" altLang="en-US" sz="2800" b="0">
                <a:latin typeface="方正清刻本悦宋简体" panose="02000000000000000000" charset="-122"/>
                <a:ea typeface="方正清刻本悦宋简体" panose="02000000000000000000" charset="-122"/>
              </a:rPr>
              <a:t>计算机网络应用体系结构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35380" y="1352550"/>
            <a:ext cx="623316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0"/>
              <a:t>2.1.1 </a:t>
            </a:r>
            <a:r>
              <a:rPr lang="zh-CN" altLang="en-US" sz="2130"/>
              <a:t>客户</a:t>
            </a:r>
            <a:r>
              <a:rPr lang="en-US" altLang="zh-CN" sz="2130"/>
              <a:t>/</a:t>
            </a:r>
            <a:r>
              <a:rPr lang="zh-CN" altLang="en-US" sz="2130"/>
              <a:t>服务器（</a:t>
            </a:r>
            <a:r>
              <a:rPr lang="en-US" altLang="zh-CN" sz="2130"/>
              <a:t>C/S</a:t>
            </a:r>
            <a:r>
              <a:rPr lang="zh-CN" altLang="en-US" sz="2130"/>
              <a:t>）结构网络应用</a:t>
            </a:r>
            <a:r>
              <a:rPr lang="en-US" altLang="zh-CN"/>
              <a:t> 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2670" y="2121535"/>
            <a:ext cx="1854200" cy="1689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/>
          <a:srcRect t="10716"/>
          <a:stretch/>
        </p:blipFill>
        <p:spPr>
          <a:xfrm>
            <a:off x="969069" y="2054185"/>
            <a:ext cx="1787435" cy="171608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96390" y="3868659"/>
            <a:ext cx="887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311005" y="3940810"/>
            <a:ext cx="99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杨洋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6937375" y="906780"/>
            <a:ext cx="370014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/>
              <a:t>计算机网络应用结构</a:t>
            </a:r>
          </a:p>
        </p:txBody>
      </p:sp>
      <p:sp>
        <p:nvSpPr>
          <p:cNvPr id="18" name="左大括号 17"/>
          <p:cNvSpPr/>
          <p:nvPr/>
        </p:nvSpPr>
        <p:spPr>
          <a:xfrm>
            <a:off x="8803005" y="514985"/>
            <a:ext cx="198755" cy="111506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9001760" y="384810"/>
            <a:ext cx="623570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>
                <a:solidFill>
                  <a:schemeClr val="accent6"/>
                </a:solidFill>
              </a:rPr>
              <a:t>客户</a:t>
            </a:r>
            <a:r>
              <a:rPr lang="en-US" altLang="zh-CN" sz="1500">
                <a:solidFill>
                  <a:schemeClr val="accent6"/>
                </a:solidFill>
              </a:rPr>
              <a:t>/</a:t>
            </a:r>
            <a:r>
              <a:rPr lang="zh-CN" altLang="en-US" sz="1500">
                <a:solidFill>
                  <a:schemeClr val="accent6"/>
                </a:solidFill>
              </a:rPr>
              <a:t>服务器（</a:t>
            </a:r>
            <a:r>
              <a:rPr lang="en-US" altLang="zh-CN" sz="1500">
                <a:solidFill>
                  <a:schemeClr val="accent6"/>
                </a:solidFill>
              </a:rPr>
              <a:t>C/S</a:t>
            </a:r>
            <a:r>
              <a:rPr lang="zh-CN" altLang="en-US" sz="1500">
                <a:solidFill>
                  <a:schemeClr val="accent6"/>
                </a:solidFill>
              </a:rPr>
              <a:t>）结构网络应用</a:t>
            </a:r>
          </a:p>
          <a:p>
            <a:endParaRPr lang="en-US" altLang="zh-CN" sz="1500"/>
          </a:p>
          <a:p>
            <a:r>
              <a:rPr lang="zh-CN" altLang="en-US" sz="1500"/>
              <a:t>纯</a:t>
            </a:r>
            <a:r>
              <a:rPr lang="en-US" altLang="zh-CN" sz="1500"/>
              <a:t>P2P</a:t>
            </a:r>
            <a:r>
              <a:rPr lang="zh-CN" altLang="en-US" sz="1500"/>
              <a:t>结构网络应用</a:t>
            </a:r>
          </a:p>
          <a:p>
            <a:endParaRPr lang="zh-CN" altLang="en-US" sz="1500"/>
          </a:p>
          <a:p>
            <a:r>
              <a:rPr lang="zh-CN" altLang="en-US" sz="1500"/>
              <a:t>混合结构网络应用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120" y="1842453"/>
            <a:ext cx="1167681" cy="116768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70803"/>
            <a:ext cx="31470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2.1.1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一、客户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/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服务器（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C/S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）结构网络应用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44675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0">
                <a:latin typeface="方正清刻本悦宋简体" panose="02000000000000000000" charset="-122"/>
                <a:ea typeface="方正清刻本悦宋简体" panose="02000000000000000000" charset="-122"/>
              </a:rPr>
              <a:t>2.1 </a:t>
            </a:r>
            <a:r>
              <a:rPr lang="zh-CN" altLang="en-US" sz="2800" b="0">
                <a:latin typeface="方正清刻本悦宋简体" panose="02000000000000000000" charset="-122"/>
                <a:ea typeface="方正清刻本悦宋简体" panose="02000000000000000000" charset="-122"/>
              </a:rPr>
              <a:t>计算机网络应用体系结构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35380" y="1352550"/>
            <a:ext cx="623316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0"/>
              <a:t>2.1.1 </a:t>
            </a:r>
            <a:r>
              <a:rPr lang="zh-CN" altLang="en-US" sz="2130"/>
              <a:t>客户</a:t>
            </a:r>
            <a:r>
              <a:rPr lang="en-US" altLang="zh-CN" sz="2130"/>
              <a:t>/</a:t>
            </a:r>
            <a:r>
              <a:rPr lang="zh-CN" altLang="en-US" sz="2130"/>
              <a:t>服务器（</a:t>
            </a:r>
            <a:r>
              <a:rPr lang="en-US" altLang="zh-CN" sz="2130"/>
              <a:t>C/S</a:t>
            </a:r>
            <a:r>
              <a:rPr lang="zh-CN" altLang="en-US" sz="2130"/>
              <a:t>）结构网络应用</a:t>
            </a:r>
            <a:r>
              <a:rPr lang="en-US" altLang="zh-CN"/>
              <a:t> 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670" y="2121535"/>
            <a:ext cx="1854200" cy="1689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rcRect t="10716"/>
          <a:stretch/>
        </p:blipFill>
        <p:spPr>
          <a:xfrm>
            <a:off x="969069" y="2054185"/>
            <a:ext cx="1787435" cy="171608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4415" y="1955165"/>
            <a:ext cx="1742440" cy="1813560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 flipV="1">
            <a:off x="3139440" y="2858770"/>
            <a:ext cx="1638300" cy="317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6703695" y="2885440"/>
            <a:ext cx="1842135" cy="381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596390" y="3868659"/>
            <a:ext cx="887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311005" y="3940810"/>
            <a:ext cx="99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杨洋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5347335" y="3844290"/>
            <a:ext cx="135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邮局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937375" y="906780"/>
            <a:ext cx="370014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/>
              <a:t>计算机网络应用结构</a:t>
            </a:r>
          </a:p>
        </p:txBody>
      </p:sp>
      <p:sp>
        <p:nvSpPr>
          <p:cNvPr id="18" name="左大括号 17"/>
          <p:cNvSpPr/>
          <p:nvPr/>
        </p:nvSpPr>
        <p:spPr>
          <a:xfrm>
            <a:off x="8803005" y="514985"/>
            <a:ext cx="198755" cy="111506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9001760" y="384810"/>
            <a:ext cx="623570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>
                <a:solidFill>
                  <a:schemeClr val="accent6"/>
                </a:solidFill>
              </a:rPr>
              <a:t>客户</a:t>
            </a:r>
            <a:r>
              <a:rPr lang="en-US" altLang="zh-CN" sz="1500">
                <a:solidFill>
                  <a:schemeClr val="accent6"/>
                </a:solidFill>
              </a:rPr>
              <a:t>/</a:t>
            </a:r>
            <a:r>
              <a:rPr lang="zh-CN" altLang="en-US" sz="1500">
                <a:solidFill>
                  <a:schemeClr val="accent6"/>
                </a:solidFill>
              </a:rPr>
              <a:t>服务器（</a:t>
            </a:r>
            <a:r>
              <a:rPr lang="en-US" altLang="zh-CN" sz="1500">
                <a:solidFill>
                  <a:schemeClr val="accent6"/>
                </a:solidFill>
              </a:rPr>
              <a:t>C/S</a:t>
            </a:r>
            <a:r>
              <a:rPr lang="zh-CN" altLang="en-US" sz="1500">
                <a:solidFill>
                  <a:schemeClr val="accent6"/>
                </a:solidFill>
              </a:rPr>
              <a:t>）结构网络应用</a:t>
            </a:r>
          </a:p>
          <a:p>
            <a:endParaRPr lang="en-US" altLang="zh-CN" sz="1500"/>
          </a:p>
          <a:p>
            <a:r>
              <a:rPr lang="zh-CN" altLang="en-US" sz="1500"/>
              <a:t>纯</a:t>
            </a:r>
            <a:r>
              <a:rPr lang="en-US" altLang="zh-CN" sz="1500"/>
              <a:t>P2P</a:t>
            </a:r>
            <a:r>
              <a:rPr lang="zh-CN" altLang="en-US" sz="1500"/>
              <a:t>结构网络应用</a:t>
            </a:r>
          </a:p>
          <a:p>
            <a:endParaRPr lang="zh-CN" altLang="en-US" sz="1500"/>
          </a:p>
          <a:p>
            <a:r>
              <a:rPr lang="zh-CN" altLang="en-US" sz="1500"/>
              <a:t>混合结构网络应用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187" y="1731370"/>
            <a:ext cx="1167681" cy="1167681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70803"/>
            <a:ext cx="31470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2.1.1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一、客户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/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服务器（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C/S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）结构网络应用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67540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0">
                <a:latin typeface="方正清刻本悦宋简体" panose="02000000000000000000" charset="-122"/>
                <a:ea typeface="方正清刻本悦宋简体" panose="02000000000000000000" charset="-122"/>
              </a:rPr>
              <a:t>2.1 </a:t>
            </a:r>
            <a:r>
              <a:rPr lang="zh-CN" altLang="en-US" sz="2800" b="0">
                <a:latin typeface="方正清刻本悦宋简体" panose="02000000000000000000" charset="-122"/>
                <a:ea typeface="方正清刻本悦宋简体" panose="02000000000000000000" charset="-122"/>
              </a:rPr>
              <a:t>计算机网络应用体系结构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35380" y="1352550"/>
            <a:ext cx="623316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0"/>
              <a:t>2.1.1 </a:t>
            </a:r>
            <a:r>
              <a:rPr lang="zh-CN" altLang="en-US" sz="2130"/>
              <a:t>客户</a:t>
            </a:r>
            <a:r>
              <a:rPr lang="en-US" altLang="zh-CN" sz="2130"/>
              <a:t>/</a:t>
            </a:r>
            <a:r>
              <a:rPr lang="zh-CN" altLang="en-US" sz="2130"/>
              <a:t>服务器（</a:t>
            </a:r>
            <a:r>
              <a:rPr lang="en-US" altLang="zh-CN" sz="2130"/>
              <a:t>C/S</a:t>
            </a:r>
            <a:r>
              <a:rPr lang="zh-CN" altLang="en-US" sz="2130"/>
              <a:t>）结构网络应用</a:t>
            </a:r>
            <a:r>
              <a:rPr lang="en-US" altLang="zh-CN"/>
              <a:t> 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670" y="2121535"/>
            <a:ext cx="1854200" cy="1689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rcRect t="10716"/>
          <a:stretch/>
        </p:blipFill>
        <p:spPr>
          <a:xfrm>
            <a:off x="969069" y="2054185"/>
            <a:ext cx="1787435" cy="171608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4415" y="1955165"/>
            <a:ext cx="1742440" cy="1813560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 flipV="1">
            <a:off x="3139440" y="2858770"/>
            <a:ext cx="1638300" cy="317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6703695" y="2885440"/>
            <a:ext cx="1842135" cy="381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596390" y="3868659"/>
            <a:ext cx="887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311005" y="3940810"/>
            <a:ext cx="99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杨洋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5347335" y="3844290"/>
            <a:ext cx="135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邮局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937375" y="906780"/>
            <a:ext cx="370014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/>
              <a:t>计算机网络应用结构</a:t>
            </a:r>
          </a:p>
        </p:txBody>
      </p:sp>
      <p:sp>
        <p:nvSpPr>
          <p:cNvPr id="18" name="左大括号 17"/>
          <p:cNvSpPr/>
          <p:nvPr/>
        </p:nvSpPr>
        <p:spPr>
          <a:xfrm>
            <a:off x="8803005" y="514985"/>
            <a:ext cx="198755" cy="111506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9001760" y="384810"/>
            <a:ext cx="623570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>
                <a:solidFill>
                  <a:schemeClr val="accent6"/>
                </a:solidFill>
              </a:rPr>
              <a:t>客户</a:t>
            </a:r>
            <a:r>
              <a:rPr lang="en-US" altLang="zh-CN" sz="1500">
                <a:solidFill>
                  <a:schemeClr val="accent6"/>
                </a:solidFill>
              </a:rPr>
              <a:t>/</a:t>
            </a:r>
            <a:r>
              <a:rPr lang="zh-CN" altLang="en-US" sz="1500">
                <a:solidFill>
                  <a:schemeClr val="accent6"/>
                </a:solidFill>
              </a:rPr>
              <a:t>服务器（</a:t>
            </a:r>
            <a:r>
              <a:rPr lang="en-US" altLang="zh-CN" sz="1500">
                <a:solidFill>
                  <a:schemeClr val="accent6"/>
                </a:solidFill>
              </a:rPr>
              <a:t>C/S</a:t>
            </a:r>
            <a:r>
              <a:rPr lang="zh-CN" altLang="en-US" sz="1500">
                <a:solidFill>
                  <a:schemeClr val="accent6"/>
                </a:solidFill>
              </a:rPr>
              <a:t>）结构网络应用</a:t>
            </a:r>
          </a:p>
          <a:p>
            <a:endParaRPr lang="en-US" altLang="zh-CN" sz="1500"/>
          </a:p>
          <a:p>
            <a:r>
              <a:rPr lang="zh-CN" altLang="en-US" sz="1500"/>
              <a:t>纯</a:t>
            </a:r>
            <a:r>
              <a:rPr lang="en-US" altLang="zh-CN" sz="1500"/>
              <a:t>P2P</a:t>
            </a:r>
            <a:r>
              <a:rPr lang="zh-CN" altLang="en-US" sz="1500"/>
              <a:t>结构网络应用</a:t>
            </a:r>
          </a:p>
          <a:p>
            <a:endParaRPr lang="zh-CN" altLang="en-US" sz="1500"/>
          </a:p>
          <a:p>
            <a:r>
              <a:rPr lang="zh-CN" altLang="en-US" sz="1500"/>
              <a:t>混合结构网络应用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628" y="1667652"/>
            <a:ext cx="1167681" cy="1167681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70803"/>
            <a:ext cx="31470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2.1.1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一、客户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/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服务器（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C/S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）结构网络应用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34291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0">
                <a:latin typeface="方正清刻本悦宋简体" panose="02000000000000000000" charset="-122"/>
                <a:ea typeface="方正清刻本悦宋简体" panose="02000000000000000000" charset="-122"/>
              </a:rPr>
              <a:t>2.1 </a:t>
            </a:r>
            <a:r>
              <a:rPr lang="zh-CN" altLang="en-US" sz="2800" b="0">
                <a:latin typeface="方正清刻本悦宋简体" panose="02000000000000000000" charset="-122"/>
                <a:ea typeface="方正清刻本悦宋简体" panose="02000000000000000000" charset="-122"/>
              </a:rPr>
              <a:t>计算机网络应用体系结构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35380" y="1352550"/>
            <a:ext cx="623316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0"/>
              <a:t>2.1.1 </a:t>
            </a:r>
            <a:r>
              <a:rPr lang="zh-CN" altLang="en-US" sz="2130"/>
              <a:t>客户</a:t>
            </a:r>
            <a:r>
              <a:rPr lang="en-US" altLang="zh-CN" sz="2130"/>
              <a:t>/</a:t>
            </a:r>
            <a:r>
              <a:rPr lang="zh-CN" altLang="en-US" sz="2130"/>
              <a:t>服务器（</a:t>
            </a:r>
            <a:r>
              <a:rPr lang="en-US" altLang="zh-CN" sz="2130"/>
              <a:t>C/S</a:t>
            </a:r>
            <a:r>
              <a:rPr lang="zh-CN" altLang="en-US" sz="2130"/>
              <a:t>）结构网络应用</a:t>
            </a:r>
            <a:r>
              <a:rPr lang="en-US" altLang="zh-CN"/>
              <a:t> 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670" y="2121535"/>
            <a:ext cx="1854200" cy="1689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rcRect t="10716"/>
          <a:stretch/>
        </p:blipFill>
        <p:spPr>
          <a:xfrm>
            <a:off x="969069" y="2054185"/>
            <a:ext cx="1787435" cy="171608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4415" y="1955165"/>
            <a:ext cx="1742440" cy="1813560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 flipV="1">
            <a:off x="3139440" y="2858770"/>
            <a:ext cx="1638300" cy="317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6703695" y="2885440"/>
            <a:ext cx="1842135" cy="381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596390" y="3868659"/>
            <a:ext cx="887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311005" y="3940810"/>
            <a:ext cx="99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杨洋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5347335" y="3844290"/>
            <a:ext cx="135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邮局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937375" y="906780"/>
            <a:ext cx="370014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/>
              <a:t>计算机网络应用结构</a:t>
            </a:r>
          </a:p>
        </p:txBody>
      </p:sp>
      <p:sp>
        <p:nvSpPr>
          <p:cNvPr id="18" name="左大括号 17"/>
          <p:cNvSpPr/>
          <p:nvPr/>
        </p:nvSpPr>
        <p:spPr>
          <a:xfrm>
            <a:off x="8803005" y="514985"/>
            <a:ext cx="198755" cy="111506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9001760" y="384810"/>
            <a:ext cx="623570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>
                <a:solidFill>
                  <a:schemeClr val="accent6"/>
                </a:solidFill>
              </a:rPr>
              <a:t>客户</a:t>
            </a:r>
            <a:r>
              <a:rPr lang="en-US" altLang="zh-CN" sz="1500">
                <a:solidFill>
                  <a:schemeClr val="accent6"/>
                </a:solidFill>
              </a:rPr>
              <a:t>/</a:t>
            </a:r>
            <a:r>
              <a:rPr lang="zh-CN" altLang="en-US" sz="1500">
                <a:solidFill>
                  <a:schemeClr val="accent6"/>
                </a:solidFill>
              </a:rPr>
              <a:t>服务器（</a:t>
            </a:r>
            <a:r>
              <a:rPr lang="en-US" altLang="zh-CN" sz="1500">
                <a:solidFill>
                  <a:schemeClr val="accent6"/>
                </a:solidFill>
              </a:rPr>
              <a:t>C/S</a:t>
            </a:r>
            <a:r>
              <a:rPr lang="zh-CN" altLang="en-US" sz="1500">
                <a:solidFill>
                  <a:schemeClr val="accent6"/>
                </a:solidFill>
              </a:rPr>
              <a:t>）结构网络应用</a:t>
            </a:r>
          </a:p>
          <a:p>
            <a:endParaRPr lang="en-US" altLang="zh-CN" sz="1500"/>
          </a:p>
          <a:p>
            <a:r>
              <a:rPr lang="zh-CN" altLang="en-US" sz="1500"/>
              <a:t>纯</a:t>
            </a:r>
            <a:r>
              <a:rPr lang="en-US" altLang="zh-CN" sz="1500"/>
              <a:t>P2P</a:t>
            </a:r>
            <a:r>
              <a:rPr lang="zh-CN" altLang="en-US" sz="1500"/>
              <a:t>结构网络应用</a:t>
            </a:r>
          </a:p>
          <a:p>
            <a:endParaRPr lang="zh-CN" altLang="en-US" sz="1500"/>
          </a:p>
          <a:p>
            <a:r>
              <a:rPr lang="zh-CN" altLang="en-US" sz="1500"/>
              <a:t>混合结构网络应用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674" y="1650883"/>
            <a:ext cx="1167681" cy="1167681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0" y="70803"/>
            <a:ext cx="31470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2.1.1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一、客户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/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服务器（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C/S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）结构网络应用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15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0">
                <a:latin typeface="方正清刻本悦宋简体" panose="02000000000000000000" charset="-122"/>
                <a:ea typeface="方正清刻本悦宋简体" panose="02000000000000000000" charset="-122"/>
              </a:rPr>
              <a:t>2.1 </a:t>
            </a:r>
            <a:r>
              <a:rPr lang="zh-CN" altLang="en-US" sz="2800" b="0">
                <a:latin typeface="方正清刻本悦宋简体" panose="02000000000000000000" charset="-122"/>
                <a:ea typeface="方正清刻本悦宋简体" panose="02000000000000000000" charset="-122"/>
              </a:rPr>
              <a:t>计算机网络应用体系结构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35380" y="1352550"/>
            <a:ext cx="623316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0"/>
              <a:t>2.1.1 </a:t>
            </a:r>
            <a:r>
              <a:rPr lang="zh-CN" altLang="en-US" sz="2130"/>
              <a:t>客户</a:t>
            </a:r>
            <a:r>
              <a:rPr lang="en-US" altLang="zh-CN" sz="2130"/>
              <a:t>/</a:t>
            </a:r>
            <a:r>
              <a:rPr lang="zh-CN" altLang="en-US" sz="2130"/>
              <a:t>服务器（</a:t>
            </a:r>
            <a:r>
              <a:rPr lang="en-US" altLang="zh-CN" sz="2130"/>
              <a:t>C/S</a:t>
            </a:r>
            <a:r>
              <a:rPr lang="zh-CN" altLang="en-US" sz="2130"/>
              <a:t>）结构网络应用</a:t>
            </a:r>
            <a:r>
              <a:rPr lang="en-US" altLang="zh-CN"/>
              <a:t> 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670" y="2121535"/>
            <a:ext cx="1854200" cy="1689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rcRect t="10716"/>
          <a:stretch/>
        </p:blipFill>
        <p:spPr>
          <a:xfrm>
            <a:off x="969069" y="2054185"/>
            <a:ext cx="1787435" cy="171608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4415" y="1955165"/>
            <a:ext cx="1742440" cy="1813560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 flipV="1">
            <a:off x="3139440" y="2858770"/>
            <a:ext cx="1638300" cy="317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6703695" y="2885440"/>
            <a:ext cx="1842135" cy="381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596390" y="3868659"/>
            <a:ext cx="887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311005" y="3940810"/>
            <a:ext cx="99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杨洋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5347335" y="3844290"/>
            <a:ext cx="135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邮局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937375" y="906780"/>
            <a:ext cx="370014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/>
              <a:t>计算机网络应用结构</a:t>
            </a:r>
          </a:p>
        </p:txBody>
      </p:sp>
      <p:sp>
        <p:nvSpPr>
          <p:cNvPr id="18" name="左大括号 17"/>
          <p:cNvSpPr/>
          <p:nvPr/>
        </p:nvSpPr>
        <p:spPr>
          <a:xfrm>
            <a:off x="8803005" y="514985"/>
            <a:ext cx="198755" cy="111506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9001760" y="384810"/>
            <a:ext cx="623570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>
                <a:solidFill>
                  <a:schemeClr val="accent6"/>
                </a:solidFill>
              </a:rPr>
              <a:t>客户</a:t>
            </a:r>
            <a:r>
              <a:rPr lang="en-US" altLang="zh-CN" sz="1500">
                <a:solidFill>
                  <a:schemeClr val="accent6"/>
                </a:solidFill>
              </a:rPr>
              <a:t>/</a:t>
            </a:r>
            <a:r>
              <a:rPr lang="zh-CN" altLang="en-US" sz="1500">
                <a:solidFill>
                  <a:schemeClr val="accent6"/>
                </a:solidFill>
              </a:rPr>
              <a:t>服务器（</a:t>
            </a:r>
            <a:r>
              <a:rPr lang="en-US" altLang="zh-CN" sz="1500">
                <a:solidFill>
                  <a:schemeClr val="accent6"/>
                </a:solidFill>
              </a:rPr>
              <a:t>C/S</a:t>
            </a:r>
            <a:r>
              <a:rPr lang="zh-CN" altLang="en-US" sz="1500">
                <a:solidFill>
                  <a:schemeClr val="accent6"/>
                </a:solidFill>
              </a:rPr>
              <a:t>）结构网络应用</a:t>
            </a:r>
          </a:p>
          <a:p>
            <a:endParaRPr lang="en-US" altLang="zh-CN" sz="1500"/>
          </a:p>
          <a:p>
            <a:r>
              <a:rPr lang="zh-CN" altLang="en-US" sz="1500"/>
              <a:t>纯</a:t>
            </a:r>
            <a:r>
              <a:rPr lang="en-US" altLang="zh-CN" sz="1500"/>
              <a:t>P2P</a:t>
            </a:r>
            <a:r>
              <a:rPr lang="zh-CN" altLang="en-US" sz="1500"/>
              <a:t>结构网络应用</a:t>
            </a:r>
          </a:p>
          <a:p>
            <a:endParaRPr lang="zh-CN" altLang="en-US" sz="1500"/>
          </a:p>
          <a:p>
            <a:r>
              <a:rPr lang="zh-CN" altLang="en-US" sz="1500"/>
              <a:t>混合结构网络应用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827072" y="1957672"/>
            <a:ext cx="2120900" cy="2354977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8662670" y="1957671"/>
            <a:ext cx="2120900" cy="2354977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" name="直线箭头连接符 6"/>
          <p:cNvCxnSpPr/>
          <p:nvPr/>
        </p:nvCxnSpPr>
        <p:spPr>
          <a:xfrm>
            <a:off x="1887522" y="4310142"/>
            <a:ext cx="3663046" cy="15291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>
            <a:stCxn id="10" idx="2"/>
          </p:cNvCxnSpPr>
          <p:nvPr/>
        </p:nvCxnSpPr>
        <p:spPr>
          <a:xfrm flipH="1">
            <a:off x="6022975" y="4310142"/>
            <a:ext cx="3786188" cy="15291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5347335" y="5977825"/>
            <a:ext cx="859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smtClean="0">
                <a:latin typeface="Microsoft YaHei" charset="-122"/>
                <a:ea typeface="Microsoft YaHei" charset="-122"/>
                <a:cs typeface="Microsoft YaHei" charset="-122"/>
              </a:rPr>
              <a:t>客户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70803"/>
            <a:ext cx="31470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2.1.1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一、客户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/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服务器（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C/S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）结构网络应用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519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0">
                <a:latin typeface="方正清刻本悦宋简体" panose="02000000000000000000" charset="-122"/>
                <a:ea typeface="方正清刻本悦宋简体" panose="02000000000000000000" charset="-122"/>
              </a:rPr>
              <a:t>2.1 </a:t>
            </a:r>
            <a:r>
              <a:rPr lang="zh-CN" altLang="en-US" sz="2800" b="0">
                <a:latin typeface="方正清刻本悦宋简体" panose="02000000000000000000" charset="-122"/>
                <a:ea typeface="方正清刻本悦宋简体" panose="02000000000000000000" charset="-122"/>
              </a:rPr>
              <a:t>计算机网络应用体系结构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35380" y="1352550"/>
            <a:ext cx="623316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0"/>
              <a:t>2.1.1 </a:t>
            </a:r>
            <a:r>
              <a:rPr lang="zh-CN" altLang="en-US" sz="2130"/>
              <a:t>客户</a:t>
            </a:r>
            <a:r>
              <a:rPr lang="en-US" altLang="zh-CN" sz="2130"/>
              <a:t>/</a:t>
            </a:r>
            <a:r>
              <a:rPr lang="zh-CN" altLang="en-US" sz="2130"/>
              <a:t>服务器（</a:t>
            </a:r>
            <a:r>
              <a:rPr lang="en-US" altLang="zh-CN" sz="2130"/>
              <a:t>C/S</a:t>
            </a:r>
            <a:r>
              <a:rPr lang="zh-CN" altLang="en-US" sz="2130"/>
              <a:t>）结构网络应用</a:t>
            </a:r>
            <a:r>
              <a:rPr lang="en-US" altLang="zh-CN"/>
              <a:t> 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670" y="2121535"/>
            <a:ext cx="1854200" cy="1689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rcRect t="10716"/>
          <a:stretch/>
        </p:blipFill>
        <p:spPr>
          <a:xfrm>
            <a:off x="969069" y="2054185"/>
            <a:ext cx="1787435" cy="171608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4415" y="1955165"/>
            <a:ext cx="1742440" cy="1813560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 flipV="1">
            <a:off x="3139440" y="2858770"/>
            <a:ext cx="1638300" cy="317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6703695" y="2885440"/>
            <a:ext cx="1842135" cy="381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596390" y="3868659"/>
            <a:ext cx="887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311005" y="3940810"/>
            <a:ext cx="99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杨洋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5347335" y="3844290"/>
            <a:ext cx="135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邮局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937375" y="906780"/>
            <a:ext cx="370014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/>
              <a:t>计算机网络应用结构</a:t>
            </a:r>
          </a:p>
        </p:txBody>
      </p:sp>
      <p:sp>
        <p:nvSpPr>
          <p:cNvPr id="18" name="左大括号 17"/>
          <p:cNvSpPr/>
          <p:nvPr/>
        </p:nvSpPr>
        <p:spPr>
          <a:xfrm>
            <a:off x="8803005" y="514985"/>
            <a:ext cx="198755" cy="111506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9001760" y="384810"/>
            <a:ext cx="623570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>
                <a:solidFill>
                  <a:schemeClr val="accent6"/>
                </a:solidFill>
              </a:rPr>
              <a:t>客户</a:t>
            </a:r>
            <a:r>
              <a:rPr lang="en-US" altLang="zh-CN" sz="1500">
                <a:solidFill>
                  <a:schemeClr val="accent6"/>
                </a:solidFill>
              </a:rPr>
              <a:t>/</a:t>
            </a:r>
            <a:r>
              <a:rPr lang="zh-CN" altLang="en-US" sz="1500">
                <a:solidFill>
                  <a:schemeClr val="accent6"/>
                </a:solidFill>
              </a:rPr>
              <a:t>服务器（</a:t>
            </a:r>
            <a:r>
              <a:rPr lang="en-US" altLang="zh-CN" sz="1500">
                <a:solidFill>
                  <a:schemeClr val="accent6"/>
                </a:solidFill>
              </a:rPr>
              <a:t>C/S</a:t>
            </a:r>
            <a:r>
              <a:rPr lang="zh-CN" altLang="en-US" sz="1500">
                <a:solidFill>
                  <a:schemeClr val="accent6"/>
                </a:solidFill>
              </a:rPr>
              <a:t>）结构网络应用</a:t>
            </a:r>
          </a:p>
          <a:p>
            <a:endParaRPr lang="en-US" altLang="zh-CN" sz="1500"/>
          </a:p>
          <a:p>
            <a:r>
              <a:rPr lang="zh-CN" altLang="en-US" sz="1500"/>
              <a:t>纯</a:t>
            </a:r>
            <a:r>
              <a:rPr lang="en-US" altLang="zh-CN" sz="1500"/>
              <a:t>P2P</a:t>
            </a:r>
            <a:r>
              <a:rPr lang="zh-CN" altLang="en-US" sz="1500"/>
              <a:t>结构网络应用</a:t>
            </a:r>
          </a:p>
          <a:p>
            <a:endParaRPr lang="zh-CN" altLang="en-US" sz="1500"/>
          </a:p>
          <a:p>
            <a:r>
              <a:rPr lang="zh-CN" altLang="en-US" sz="1500"/>
              <a:t>混合结构网络应用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4815004" y="1957671"/>
            <a:ext cx="2120900" cy="2354977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" name="直线箭头连接符 6"/>
          <p:cNvCxnSpPr>
            <a:stCxn id="19" idx="2"/>
            <a:endCxn id="22" idx="0"/>
          </p:cNvCxnSpPr>
          <p:nvPr/>
        </p:nvCxnSpPr>
        <p:spPr>
          <a:xfrm>
            <a:off x="5875454" y="4312648"/>
            <a:ext cx="21591" cy="16651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5207234" y="5977825"/>
            <a:ext cx="1379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服务器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70803"/>
            <a:ext cx="31470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2.1.1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一、客户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/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服务器（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C/S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）结构网络应用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322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0">
                <a:latin typeface="方正清刻本悦宋简体" panose="02000000000000000000" charset="-122"/>
                <a:ea typeface="方正清刻本悦宋简体" panose="02000000000000000000" charset="-122"/>
              </a:rPr>
              <a:t>2.1 </a:t>
            </a:r>
            <a:r>
              <a:rPr lang="zh-CN" altLang="en-US" sz="2800" b="0">
                <a:latin typeface="方正清刻本悦宋简体" panose="02000000000000000000" charset="-122"/>
                <a:ea typeface="方正清刻本悦宋简体" panose="02000000000000000000" charset="-122"/>
              </a:rPr>
              <a:t>计算机网络应用体系结构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35380" y="1352550"/>
            <a:ext cx="623316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0"/>
              <a:t>2.1.1 </a:t>
            </a:r>
            <a:r>
              <a:rPr lang="zh-CN" altLang="en-US" sz="2130"/>
              <a:t>客户</a:t>
            </a:r>
            <a:r>
              <a:rPr lang="en-US" altLang="zh-CN" sz="2130"/>
              <a:t>/</a:t>
            </a:r>
            <a:r>
              <a:rPr lang="zh-CN" altLang="en-US" sz="2130"/>
              <a:t>服务器（</a:t>
            </a:r>
            <a:r>
              <a:rPr lang="en-US" altLang="zh-CN" sz="2130"/>
              <a:t>C/S</a:t>
            </a:r>
            <a:r>
              <a:rPr lang="zh-CN" altLang="en-US" sz="2130"/>
              <a:t>）结构网络应用</a:t>
            </a:r>
            <a:r>
              <a:rPr lang="en-US" altLang="zh-CN"/>
              <a:t> 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670" y="2121535"/>
            <a:ext cx="1854200" cy="1689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rcRect t="10716"/>
          <a:stretch/>
        </p:blipFill>
        <p:spPr>
          <a:xfrm>
            <a:off x="969069" y="2054185"/>
            <a:ext cx="1787435" cy="171608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4415" y="1955165"/>
            <a:ext cx="1742440" cy="1813560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 flipV="1">
            <a:off x="3139440" y="2858770"/>
            <a:ext cx="1638300" cy="317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6703695" y="2885440"/>
            <a:ext cx="1842135" cy="381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763470" y="4934585"/>
            <a:ext cx="2653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kehui@163.com</a:t>
            </a:r>
            <a:endParaRPr lang="en-US" altLang="zh-CN" sz="2400" dirty="0"/>
          </a:p>
        </p:txBody>
      </p:sp>
      <p:sp>
        <p:nvSpPr>
          <p:cNvPr id="23" name="文本框 22"/>
          <p:cNvSpPr txBox="1"/>
          <p:nvPr/>
        </p:nvSpPr>
        <p:spPr>
          <a:xfrm>
            <a:off x="8579050" y="4934585"/>
            <a:ext cx="3753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yangyang</a:t>
            </a:r>
            <a:r>
              <a:rPr lang="en-US" sz="2400" dirty="0" smtClean="0"/>
              <a:t>@163.com</a:t>
            </a:r>
            <a:endParaRPr 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1596390" y="3868659"/>
            <a:ext cx="887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311005" y="3940810"/>
            <a:ext cx="99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杨洋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5347335" y="3844290"/>
            <a:ext cx="135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邮局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937375" y="906780"/>
            <a:ext cx="370014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/>
              <a:t>计算机网络应用结构</a:t>
            </a:r>
          </a:p>
        </p:txBody>
      </p:sp>
      <p:sp>
        <p:nvSpPr>
          <p:cNvPr id="18" name="左大括号 17"/>
          <p:cNvSpPr/>
          <p:nvPr/>
        </p:nvSpPr>
        <p:spPr>
          <a:xfrm>
            <a:off x="8803005" y="514985"/>
            <a:ext cx="198755" cy="111506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9001760" y="384810"/>
            <a:ext cx="623570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>
                <a:solidFill>
                  <a:schemeClr val="accent6"/>
                </a:solidFill>
              </a:rPr>
              <a:t>客户</a:t>
            </a:r>
            <a:r>
              <a:rPr lang="en-US" altLang="zh-CN" sz="1500">
                <a:solidFill>
                  <a:schemeClr val="accent6"/>
                </a:solidFill>
              </a:rPr>
              <a:t>/</a:t>
            </a:r>
            <a:r>
              <a:rPr lang="zh-CN" altLang="en-US" sz="1500">
                <a:solidFill>
                  <a:schemeClr val="accent6"/>
                </a:solidFill>
              </a:rPr>
              <a:t>服务器（</a:t>
            </a:r>
            <a:r>
              <a:rPr lang="en-US" altLang="zh-CN" sz="1500">
                <a:solidFill>
                  <a:schemeClr val="accent6"/>
                </a:solidFill>
              </a:rPr>
              <a:t>C/S</a:t>
            </a:r>
            <a:r>
              <a:rPr lang="zh-CN" altLang="en-US" sz="1500">
                <a:solidFill>
                  <a:schemeClr val="accent6"/>
                </a:solidFill>
              </a:rPr>
              <a:t>）结构网络应用</a:t>
            </a:r>
          </a:p>
          <a:p>
            <a:endParaRPr lang="en-US" altLang="zh-CN" sz="1500"/>
          </a:p>
          <a:p>
            <a:r>
              <a:rPr lang="zh-CN" altLang="en-US" sz="1500"/>
              <a:t>纯</a:t>
            </a:r>
            <a:r>
              <a:rPr lang="en-US" altLang="zh-CN" sz="1500"/>
              <a:t>P2P</a:t>
            </a:r>
            <a:r>
              <a:rPr lang="zh-CN" altLang="en-US" sz="1500"/>
              <a:t>结构网络应用</a:t>
            </a:r>
          </a:p>
          <a:p>
            <a:endParaRPr lang="zh-CN" altLang="en-US" sz="1500"/>
          </a:p>
          <a:p>
            <a:r>
              <a:rPr lang="zh-CN" altLang="en-US" sz="1500"/>
              <a:t>混合结构网络应用</a:t>
            </a:r>
          </a:p>
        </p:txBody>
      </p:sp>
      <p:sp>
        <p:nvSpPr>
          <p:cNvPr id="19" name="矩形 18"/>
          <p:cNvSpPr/>
          <p:nvPr/>
        </p:nvSpPr>
        <p:spPr>
          <a:xfrm>
            <a:off x="0" y="70803"/>
            <a:ext cx="31470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2.1.1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一、客户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/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服务器（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C/S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）结构网络应用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636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0">
                <a:latin typeface="方正清刻本悦宋简体" panose="02000000000000000000" charset="-122"/>
                <a:ea typeface="方正清刻本悦宋简体" panose="02000000000000000000" charset="-122"/>
              </a:rPr>
              <a:t>2.1 </a:t>
            </a:r>
            <a:r>
              <a:rPr lang="zh-CN" altLang="en-US" sz="2800" b="0">
                <a:latin typeface="方正清刻本悦宋简体" panose="02000000000000000000" charset="-122"/>
                <a:ea typeface="方正清刻本悦宋简体" panose="02000000000000000000" charset="-122"/>
              </a:rPr>
              <a:t>计算机网络应用体系结构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35380" y="1352550"/>
            <a:ext cx="623316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0"/>
              <a:t>2.1.1 </a:t>
            </a:r>
            <a:r>
              <a:rPr lang="zh-CN" altLang="en-US" sz="2130"/>
              <a:t>客户</a:t>
            </a:r>
            <a:r>
              <a:rPr lang="en-US" altLang="zh-CN" sz="2130"/>
              <a:t>/</a:t>
            </a:r>
            <a:r>
              <a:rPr lang="zh-CN" altLang="en-US" sz="2130"/>
              <a:t>服务器（</a:t>
            </a:r>
            <a:r>
              <a:rPr lang="en-US" altLang="zh-CN" sz="2130"/>
              <a:t>C/S</a:t>
            </a:r>
            <a:r>
              <a:rPr lang="zh-CN" altLang="en-US" sz="2130"/>
              <a:t>）结构网络应用</a:t>
            </a:r>
            <a:r>
              <a:rPr lang="en-US" altLang="zh-CN"/>
              <a:t> 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670" y="2121535"/>
            <a:ext cx="1854200" cy="1689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rcRect t="10716"/>
          <a:stretch/>
        </p:blipFill>
        <p:spPr>
          <a:xfrm>
            <a:off x="969069" y="2054185"/>
            <a:ext cx="1787435" cy="171608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4415" y="1955165"/>
            <a:ext cx="1742440" cy="1813560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 flipV="1">
            <a:off x="3139440" y="2858770"/>
            <a:ext cx="1638300" cy="317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6703695" y="2885440"/>
            <a:ext cx="1842135" cy="381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985385" y="4937125"/>
            <a:ext cx="1713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邮件服务器</a:t>
            </a: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3139440" y="5114925"/>
            <a:ext cx="1459230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6703695" y="5114925"/>
            <a:ext cx="1896745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596390" y="3868659"/>
            <a:ext cx="887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311005" y="3940810"/>
            <a:ext cx="99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杨洋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5347335" y="3844290"/>
            <a:ext cx="135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邮局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937375" y="906780"/>
            <a:ext cx="370014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/>
              <a:t>计算机网络应用结构</a:t>
            </a:r>
          </a:p>
        </p:txBody>
      </p:sp>
      <p:sp>
        <p:nvSpPr>
          <p:cNvPr id="18" name="左大括号 17"/>
          <p:cNvSpPr/>
          <p:nvPr/>
        </p:nvSpPr>
        <p:spPr>
          <a:xfrm>
            <a:off x="8803005" y="514985"/>
            <a:ext cx="198755" cy="111506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9001760" y="384810"/>
            <a:ext cx="623570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>
                <a:solidFill>
                  <a:schemeClr val="accent6"/>
                </a:solidFill>
              </a:rPr>
              <a:t>客户</a:t>
            </a:r>
            <a:r>
              <a:rPr lang="en-US" altLang="zh-CN" sz="1500">
                <a:solidFill>
                  <a:schemeClr val="accent6"/>
                </a:solidFill>
              </a:rPr>
              <a:t>/</a:t>
            </a:r>
            <a:r>
              <a:rPr lang="zh-CN" altLang="en-US" sz="1500">
                <a:solidFill>
                  <a:schemeClr val="accent6"/>
                </a:solidFill>
              </a:rPr>
              <a:t>服务器（</a:t>
            </a:r>
            <a:r>
              <a:rPr lang="en-US" altLang="zh-CN" sz="1500">
                <a:solidFill>
                  <a:schemeClr val="accent6"/>
                </a:solidFill>
              </a:rPr>
              <a:t>C/S</a:t>
            </a:r>
            <a:r>
              <a:rPr lang="zh-CN" altLang="en-US" sz="1500">
                <a:solidFill>
                  <a:schemeClr val="accent6"/>
                </a:solidFill>
              </a:rPr>
              <a:t>）结构网络应用</a:t>
            </a:r>
          </a:p>
          <a:p>
            <a:endParaRPr lang="en-US" altLang="zh-CN" sz="1500"/>
          </a:p>
          <a:p>
            <a:r>
              <a:rPr lang="zh-CN" altLang="en-US" sz="1500"/>
              <a:t>纯</a:t>
            </a:r>
            <a:r>
              <a:rPr lang="en-US" altLang="zh-CN" sz="1500"/>
              <a:t>P2P</a:t>
            </a:r>
            <a:r>
              <a:rPr lang="zh-CN" altLang="en-US" sz="1500"/>
              <a:t>结构网络应用</a:t>
            </a:r>
          </a:p>
          <a:p>
            <a:endParaRPr lang="zh-CN" altLang="en-US" sz="1500"/>
          </a:p>
          <a:p>
            <a:r>
              <a:rPr lang="zh-CN" altLang="en-US" sz="1500"/>
              <a:t>混合结构网络应用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763470" y="4934585"/>
            <a:ext cx="2653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kehui@163.com</a:t>
            </a:r>
            <a:endParaRPr lang="en-US" altLang="zh-CN" sz="2400" dirty="0"/>
          </a:p>
        </p:txBody>
      </p:sp>
      <p:sp>
        <p:nvSpPr>
          <p:cNvPr id="27" name="文本框 26"/>
          <p:cNvSpPr txBox="1"/>
          <p:nvPr/>
        </p:nvSpPr>
        <p:spPr>
          <a:xfrm>
            <a:off x="8579050" y="4934585"/>
            <a:ext cx="3753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yangyang</a:t>
            </a:r>
            <a:r>
              <a:rPr lang="en-US" sz="2400" dirty="0" smtClean="0"/>
              <a:t>@163.com</a:t>
            </a:r>
            <a:endParaRPr lang="en-US" sz="2400" dirty="0"/>
          </a:p>
        </p:txBody>
      </p:sp>
      <p:sp>
        <p:nvSpPr>
          <p:cNvPr id="22" name="矩形 21"/>
          <p:cNvSpPr/>
          <p:nvPr/>
        </p:nvSpPr>
        <p:spPr>
          <a:xfrm>
            <a:off x="0" y="70803"/>
            <a:ext cx="31470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2.1.1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一、客户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/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服务器（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C/S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）结构网络应用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576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30166" y="2395918"/>
            <a:ext cx="10216055" cy="582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计算机网络所划分的（</a:t>
            </a:r>
            <a:r>
              <a:rPr lang="zh-CN" altLang="en-US" sz="2125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层次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）以及（</a:t>
            </a:r>
            <a:r>
              <a:rPr lang="zh-CN" altLang="en-US" sz="2125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各层协议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）的集合就称为</a:t>
            </a:r>
            <a:r>
              <a:rPr lang="zh-CN" altLang="en-US" sz="213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计算机网络体系结构</a:t>
            </a:r>
            <a:endParaRPr lang="zh-CN" altLang="en-US" sz="213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6"/>
          <p:cNvSpPr txBox="1"/>
          <p:nvPr/>
        </p:nvSpPr>
        <p:spPr>
          <a:xfrm>
            <a:off x="735180" y="596787"/>
            <a:ext cx="8821420" cy="541020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1.5 </a:t>
            </a:r>
            <a:r>
              <a:rPr lang="zh-CN" altLang="en-US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计算机网络体系结构</a:t>
            </a:r>
            <a:endParaRPr lang="zh-CN" altLang="en-US" sz="2800" b="1" dirty="0"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735180" y="102352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1.5.1 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计算机网络分层体系结构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6958330" y="615717"/>
            <a:ext cx="4403092" cy="1496624"/>
            <a:chOff x="7946572" y="245965"/>
            <a:chExt cx="3246994" cy="1496793"/>
          </a:xfrm>
        </p:grpSpPr>
        <p:sp>
          <p:nvSpPr>
            <p:cNvPr id="17" name="左大括号 16"/>
            <p:cNvSpPr/>
            <p:nvPr/>
          </p:nvSpPr>
          <p:spPr>
            <a:xfrm>
              <a:off x="9645928" y="245965"/>
              <a:ext cx="83821" cy="1409224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9527872" y="493876"/>
              <a:ext cx="1454244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OSI</a:t>
              </a: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参考模型</a:t>
              </a:r>
              <a:endParaRPr lang="zh-CN" altLang="en-US" kern="900" spc="-1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9508204" y="1446180"/>
              <a:ext cx="1492716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五层参考模型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7946572" y="730898"/>
              <a:ext cx="2276585" cy="368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计算机网络体系结构</a:t>
              </a:r>
              <a:endParaRPr lang="zh-CN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9586876" y="802208"/>
              <a:ext cx="1056701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有关术语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9435158" y="1170873"/>
              <a:ext cx="1758408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TCP/IP</a:t>
              </a: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参考模型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9376410" y="447675"/>
            <a:ext cx="2734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accent6"/>
                </a:solidFill>
              </a:rPr>
              <a:t>计算机网络体系结构定义</a:t>
            </a:r>
          </a:p>
        </p:txBody>
      </p:sp>
      <p:sp>
        <p:nvSpPr>
          <p:cNvPr id="15" name="矩形 14"/>
          <p:cNvSpPr/>
          <p:nvPr/>
        </p:nvSpPr>
        <p:spPr>
          <a:xfrm>
            <a:off x="0" y="91382"/>
            <a:ext cx="25266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1.5.1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一、计算机网络分层体系结构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90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0">
                <a:latin typeface="方正清刻本悦宋简体" panose="02000000000000000000" charset="-122"/>
                <a:ea typeface="方正清刻本悦宋简体" panose="02000000000000000000" charset="-122"/>
              </a:rPr>
              <a:t>2.1 </a:t>
            </a:r>
            <a:r>
              <a:rPr lang="zh-CN" altLang="en-US" sz="2800" b="0">
                <a:latin typeface="方正清刻本悦宋简体" panose="02000000000000000000" charset="-122"/>
                <a:ea typeface="方正清刻本悦宋简体" panose="02000000000000000000" charset="-122"/>
              </a:rPr>
              <a:t>计算机网络应用体系结构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35380" y="1352550"/>
            <a:ext cx="623316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0"/>
              <a:t>2.1.1 </a:t>
            </a:r>
            <a:r>
              <a:rPr lang="zh-CN" altLang="en-US" sz="2130"/>
              <a:t>客户</a:t>
            </a:r>
            <a:r>
              <a:rPr lang="en-US" altLang="zh-CN" sz="2130"/>
              <a:t>/</a:t>
            </a:r>
            <a:r>
              <a:rPr lang="zh-CN" altLang="en-US" sz="2130"/>
              <a:t>服务器（</a:t>
            </a:r>
            <a:r>
              <a:rPr lang="en-US" altLang="zh-CN" sz="2130"/>
              <a:t>C/S</a:t>
            </a:r>
            <a:r>
              <a:rPr lang="zh-CN" altLang="en-US" sz="2130"/>
              <a:t>）结构网络应用</a:t>
            </a:r>
            <a:r>
              <a:rPr lang="en-US" altLang="zh-CN"/>
              <a:t> 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670" y="2121535"/>
            <a:ext cx="1854200" cy="1689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rcRect t="10716"/>
          <a:stretch/>
        </p:blipFill>
        <p:spPr>
          <a:xfrm>
            <a:off x="969069" y="2054185"/>
            <a:ext cx="1787435" cy="171608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4415" y="1955165"/>
            <a:ext cx="1742440" cy="1813560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 flipV="1">
            <a:off x="3139440" y="2858770"/>
            <a:ext cx="1638300" cy="317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6703695" y="2885440"/>
            <a:ext cx="1842135" cy="381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985385" y="4937125"/>
            <a:ext cx="1713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邮件服务器</a:t>
            </a: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3139440" y="5114925"/>
            <a:ext cx="1459230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6703695" y="5114925"/>
            <a:ext cx="1896745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596390" y="3868659"/>
            <a:ext cx="887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311005" y="3940810"/>
            <a:ext cx="99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杨洋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5347335" y="3844290"/>
            <a:ext cx="135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邮局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937375" y="906780"/>
            <a:ext cx="370014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/>
              <a:t>计算机网络应用结构</a:t>
            </a:r>
          </a:p>
        </p:txBody>
      </p:sp>
      <p:sp>
        <p:nvSpPr>
          <p:cNvPr id="18" name="左大括号 17"/>
          <p:cNvSpPr/>
          <p:nvPr/>
        </p:nvSpPr>
        <p:spPr>
          <a:xfrm>
            <a:off x="8803005" y="514985"/>
            <a:ext cx="198755" cy="111506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9001760" y="384810"/>
            <a:ext cx="623570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>
                <a:solidFill>
                  <a:schemeClr val="accent6"/>
                </a:solidFill>
              </a:rPr>
              <a:t>客户</a:t>
            </a:r>
            <a:r>
              <a:rPr lang="en-US" altLang="zh-CN" sz="1500">
                <a:solidFill>
                  <a:schemeClr val="accent6"/>
                </a:solidFill>
              </a:rPr>
              <a:t>/</a:t>
            </a:r>
            <a:r>
              <a:rPr lang="zh-CN" altLang="en-US" sz="1500">
                <a:solidFill>
                  <a:schemeClr val="accent6"/>
                </a:solidFill>
              </a:rPr>
              <a:t>服务器（</a:t>
            </a:r>
            <a:r>
              <a:rPr lang="en-US" altLang="zh-CN" sz="1500">
                <a:solidFill>
                  <a:schemeClr val="accent6"/>
                </a:solidFill>
              </a:rPr>
              <a:t>C/S</a:t>
            </a:r>
            <a:r>
              <a:rPr lang="zh-CN" altLang="en-US" sz="1500">
                <a:solidFill>
                  <a:schemeClr val="accent6"/>
                </a:solidFill>
              </a:rPr>
              <a:t>）结构网络应用</a:t>
            </a:r>
          </a:p>
          <a:p>
            <a:endParaRPr lang="en-US" altLang="zh-CN" sz="1500"/>
          </a:p>
          <a:p>
            <a:r>
              <a:rPr lang="zh-CN" altLang="en-US" sz="1500"/>
              <a:t>纯</a:t>
            </a:r>
            <a:r>
              <a:rPr lang="en-US" altLang="zh-CN" sz="1500"/>
              <a:t>P2P</a:t>
            </a:r>
            <a:r>
              <a:rPr lang="zh-CN" altLang="en-US" sz="1500"/>
              <a:t>结构网络应用</a:t>
            </a:r>
          </a:p>
          <a:p>
            <a:endParaRPr lang="zh-CN" altLang="en-US" sz="1500"/>
          </a:p>
          <a:p>
            <a:r>
              <a:rPr lang="zh-CN" altLang="en-US" sz="1500"/>
              <a:t>混合结构网络应用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763470" y="4934585"/>
            <a:ext cx="2653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kehui@163.com</a:t>
            </a:r>
            <a:endParaRPr lang="en-US" altLang="zh-CN" sz="2400" dirty="0"/>
          </a:p>
        </p:txBody>
      </p:sp>
      <p:sp>
        <p:nvSpPr>
          <p:cNvPr id="27" name="文本框 26"/>
          <p:cNvSpPr txBox="1"/>
          <p:nvPr/>
        </p:nvSpPr>
        <p:spPr>
          <a:xfrm>
            <a:off x="8579050" y="4934585"/>
            <a:ext cx="3753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yangyang</a:t>
            </a:r>
            <a:r>
              <a:rPr lang="en-US" sz="2400" dirty="0" smtClean="0"/>
              <a:t>@163.com</a:t>
            </a:r>
            <a:endParaRPr lang="en-US" sz="2400" dirty="0"/>
          </a:p>
        </p:txBody>
      </p:sp>
      <p:sp>
        <p:nvSpPr>
          <p:cNvPr id="30" name="圆角矩形 29"/>
          <p:cNvSpPr/>
          <p:nvPr/>
        </p:nvSpPr>
        <p:spPr>
          <a:xfrm>
            <a:off x="787934" y="4700337"/>
            <a:ext cx="2346425" cy="1873401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331973" y="6004678"/>
            <a:ext cx="1258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mtClean="0"/>
              <a:t>客户端</a:t>
            </a:r>
            <a:endParaRPr lang="zh-CN" altLang="zh-CN" sz="2400"/>
          </a:p>
        </p:txBody>
      </p:sp>
      <p:sp>
        <p:nvSpPr>
          <p:cNvPr id="32" name="圆角矩形 31"/>
          <p:cNvSpPr/>
          <p:nvPr/>
        </p:nvSpPr>
        <p:spPr>
          <a:xfrm>
            <a:off x="8630346" y="4572477"/>
            <a:ext cx="2903928" cy="1873401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9453137" y="5927259"/>
            <a:ext cx="1258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客户端</a:t>
            </a:r>
            <a:endParaRPr lang="zh-CN" altLang="zh-CN" sz="2400" dirty="0"/>
          </a:p>
        </p:txBody>
      </p:sp>
      <p:sp>
        <p:nvSpPr>
          <p:cNvPr id="25" name="矩形 24"/>
          <p:cNvSpPr/>
          <p:nvPr/>
        </p:nvSpPr>
        <p:spPr>
          <a:xfrm>
            <a:off x="0" y="70803"/>
            <a:ext cx="31470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2.1.1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一、客户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/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服务器（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C/S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）结构网络应用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696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0">
                <a:latin typeface="方正清刻本悦宋简体" panose="02000000000000000000" charset="-122"/>
                <a:ea typeface="方正清刻本悦宋简体" panose="02000000000000000000" charset="-122"/>
              </a:rPr>
              <a:t>2.1 </a:t>
            </a:r>
            <a:r>
              <a:rPr lang="zh-CN" altLang="en-US" sz="2800" b="0">
                <a:latin typeface="方正清刻本悦宋简体" panose="02000000000000000000" charset="-122"/>
                <a:ea typeface="方正清刻本悦宋简体" panose="02000000000000000000" charset="-122"/>
              </a:rPr>
              <a:t>计算机网络应用体系结构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35380" y="1352550"/>
            <a:ext cx="623316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0" dirty="0"/>
              <a:t>2.1.1 </a:t>
            </a:r>
            <a:r>
              <a:rPr lang="zh-CN" altLang="en-US" sz="2130" dirty="0"/>
              <a:t>客户</a:t>
            </a:r>
            <a:r>
              <a:rPr lang="en-US" altLang="zh-CN" sz="2130" dirty="0"/>
              <a:t>/</a:t>
            </a:r>
            <a:r>
              <a:rPr lang="zh-CN" altLang="en-US" sz="2130" dirty="0"/>
              <a:t>服务器（</a:t>
            </a:r>
            <a:r>
              <a:rPr lang="en-US" altLang="zh-CN" sz="2130" dirty="0"/>
              <a:t>C/S</a:t>
            </a:r>
            <a:r>
              <a:rPr lang="zh-CN" altLang="en-US" sz="2130" dirty="0"/>
              <a:t>）结构网络应用</a:t>
            </a:r>
            <a:r>
              <a:rPr lang="en-US" altLang="zh-CN" dirty="0"/>
              <a:t> 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670" y="2121535"/>
            <a:ext cx="1854200" cy="1689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rcRect t="10716"/>
          <a:stretch/>
        </p:blipFill>
        <p:spPr>
          <a:xfrm>
            <a:off x="969069" y="2054185"/>
            <a:ext cx="1787435" cy="171608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4415" y="1955165"/>
            <a:ext cx="1742440" cy="1813560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 flipV="1">
            <a:off x="3139440" y="2858770"/>
            <a:ext cx="1638300" cy="317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6703695" y="2885440"/>
            <a:ext cx="1842135" cy="381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985385" y="4937125"/>
            <a:ext cx="1713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邮件服务器</a:t>
            </a: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3139440" y="5114925"/>
            <a:ext cx="1459230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6703695" y="5114925"/>
            <a:ext cx="1896745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596390" y="3868659"/>
            <a:ext cx="887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311005" y="3940810"/>
            <a:ext cx="99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杨洋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5347335" y="3844290"/>
            <a:ext cx="135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邮局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937375" y="906780"/>
            <a:ext cx="370014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/>
              <a:t>计算机网络应用结构</a:t>
            </a:r>
          </a:p>
        </p:txBody>
      </p:sp>
      <p:sp>
        <p:nvSpPr>
          <p:cNvPr id="18" name="左大括号 17"/>
          <p:cNvSpPr/>
          <p:nvPr/>
        </p:nvSpPr>
        <p:spPr>
          <a:xfrm>
            <a:off x="8803005" y="514985"/>
            <a:ext cx="198755" cy="111506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9001760" y="384810"/>
            <a:ext cx="623570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>
                <a:solidFill>
                  <a:schemeClr val="accent6"/>
                </a:solidFill>
              </a:rPr>
              <a:t>客户</a:t>
            </a:r>
            <a:r>
              <a:rPr lang="en-US" altLang="zh-CN" sz="1500">
                <a:solidFill>
                  <a:schemeClr val="accent6"/>
                </a:solidFill>
              </a:rPr>
              <a:t>/</a:t>
            </a:r>
            <a:r>
              <a:rPr lang="zh-CN" altLang="en-US" sz="1500">
                <a:solidFill>
                  <a:schemeClr val="accent6"/>
                </a:solidFill>
              </a:rPr>
              <a:t>服务器（</a:t>
            </a:r>
            <a:r>
              <a:rPr lang="en-US" altLang="zh-CN" sz="1500">
                <a:solidFill>
                  <a:schemeClr val="accent6"/>
                </a:solidFill>
              </a:rPr>
              <a:t>C/S</a:t>
            </a:r>
            <a:r>
              <a:rPr lang="zh-CN" altLang="en-US" sz="1500">
                <a:solidFill>
                  <a:schemeClr val="accent6"/>
                </a:solidFill>
              </a:rPr>
              <a:t>）结构网络应用</a:t>
            </a:r>
          </a:p>
          <a:p>
            <a:endParaRPr lang="en-US" altLang="zh-CN" sz="1500"/>
          </a:p>
          <a:p>
            <a:r>
              <a:rPr lang="zh-CN" altLang="en-US" sz="1500"/>
              <a:t>纯</a:t>
            </a:r>
            <a:r>
              <a:rPr lang="en-US" altLang="zh-CN" sz="1500"/>
              <a:t>P2P</a:t>
            </a:r>
            <a:r>
              <a:rPr lang="zh-CN" altLang="en-US" sz="1500"/>
              <a:t>结构网络应用</a:t>
            </a:r>
          </a:p>
          <a:p>
            <a:endParaRPr lang="zh-CN" altLang="en-US" sz="1500"/>
          </a:p>
          <a:p>
            <a:r>
              <a:rPr lang="zh-CN" altLang="en-US" sz="1500"/>
              <a:t>混合结构网络应用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763470" y="4934585"/>
            <a:ext cx="2653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kehui@163.com</a:t>
            </a:r>
            <a:endParaRPr lang="en-US" altLang="zh-CN" sz="2400" dirty="0"/>
          </a:p>
        </p:txBody>
      </p:sp>
      <p:sp>
        <p:nvSpPr>
          <p:cNvPr id="27" name="文本框 26"/>
          <p:cNvSpPr txBox="1"/>
          <p:nvPr/>
        </p:nvSpPr>
        <p:spPr>
          <a:xfrm>
            <a:off x="8579050" y="4934585"/>
            <a:ext cx="3753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yangyang</a:t>
            </a:r>
            <a:r>
              <a:rPr lang="en-US" sz="2400" dirty="0" smtClean="0"/>
              <a:t>@163.com</a:t>
            </a:r>
            <a:endParaRPr lang="en-US" sz="2400" dirty="0"/>
          </a:p>
        </p:txBody>
      </p:sp>
      <p:sp>
        <p:nvSpPr>
          <p:cNvPr id="30" name="圆角矩形 29"/>
          <p:cNvSpPr/>
          <p:nvPr/>
        </p:nvSpPr>
        <p:spPr>
          <a:xfrm>
            <a:off x="787934" y="4700337"/>
            <a:ext cx="2346425" cy="1873401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331973" y="6004678"/>
            <a:ext cx="1258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mtClean="0"/>
              <a:t>客户端</a:t>
            </a:r>
            <a:endParaRPr lang="zh-CN" altLang="zh-CN" sz="2400"/>
          </a:p>
        </p:txBody>
      </p:sp>
      <p:sp>
        <p:nvSpPr>
          <p:cNvPr id="32" name="圆角矩形 31"/>
          <p:cNvSpPr/>
          <p:nvPr/>
        </p:nvSpPr>
        <p:spPr>
          <a:xfrm>
            <a:off x="8630346" y="4572477"/>
            <a:ext cx="2903928" cy="1873401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9453137" y="5927259"/>
            <a:ext cx="1258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客户端</a:t>
            </a:r>
            <a:endParaRPr lang="zh-CN" altLang="zh-CN" sz="2400" dirty="0"/>
          </a:p>
        </p:txBody>
      </p:sp>
      <p:sp>
        <p:nvSpPr>
          <p:cNvPr id="34" name="圆角矩形 33"/>
          <p:cNvSpPr/>
          <p:nvPr/>
        </p:nvSpPr>
        <p:spPr>
          <a:xfrm>
            <a:off x="4571693" y="4700337"/>
            <a:ext cx="2903928" cy="1873401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5394484" y="6055119"/>
            <a:ext cx="1258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服务器</a:t>
            </a:r>
            <a:endParaRPr lang="zh-CN" altLang="zh-CN" sz="2400" dirty="0"/>
          </a:p>
        </p:txBody>
      </p:sp>
      <p:sp>
        <p:nvSpPr>
          <p:cNvPr id="28" name="矩形 27"/>
          <p:cNvSpPr/>
          <p:nvPr/>
        </p:nvSpPr>
        <p:spPr>
          <a:xfrm>
            <a:off x="0" y="70803"/>
            <a:ext cx="31470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2.1.1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一、客户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/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服务器（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C/S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）结构网络应用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97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0">
                <a:latin typeface="方正清刻本悦宋简体" panose="02000000000000000000" charset="-122"/>
                <a:ea typeface="方正清刻本悦宋简体" panose="02000000000000000000" charset="-122"/>
              </a:rPr>
              <a:t>2.1 </a:t>
            </a:r>
            <a:r>
              <a:rPr lang="zh-CN" altLang="en-US" sz="2800" b="0">
                <a:latin typeface="方正清刻本悦宋简体" panose="02000000000000000000" charset="-122"/>
                <a:ea typeface="方正清刻本悦宋简体" panose="02000000000000000000" charset="-122"/>
              </a:rPr>
              <a:t>计算机网络应用体系结构</a:t>
            </a:r>
          </a:p>
        </p:txBody>
      </p:sp>
      <p:sp>
        <p:nvSpPr>
          <p:cNvPr id="5" name="五边形 4"/>
          <p:cNvSpPr/>
          <p:nvPr/>
        </p:nvSpPr>
        <p:spPr>
          <a:xfrm rot="10800000">
            <a:off x="10623550" y="2263108"/>
            <a:ext cx="612140" cy="405130"/>
          </a:xfrm>
          <a:prstGeom prst="homePlat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637520" y="2277078"/>
            <a:ext cx="641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选择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937375" y="906780"/>
            <a:ext cx="370014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/>
              <a:t>计算机网络应用结构</a:t>
            </a:r>
          </a:p>
        </p:txBody>
      </p:sp>
      <p:sp>
        <p:nvSpPr>
          <p:cNvPr id="6" name="左大括号 5"/>
          <p:cNvSpPr/>
          <p:nvPr/>
        </p:nvSpPr>
        <p:spPr>
          <a:xfrm>
            <a:off x="8803005" y="514985"/>
            <a:ext cx="198755" cy="111506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9001760" y="384810"/>
            <a:ext cx="623570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>
                <a:solidFill>
                  <a:schemeClr val="accent6"/>
                </a:solidFill>
              </a:rPr>
              <a:t>客户</a:t>
            </a:r>
            <a:r>
              <a:rPr lang="en-US" altLang="zh-CN" sz="1500">
                <a:solidFill>
                  <a:schemeClr val="accent6"/>
                </a:solidFill>
              </a:rPr>
              <a:t>/</a:t>
            </a:r>
            <a:r>
              <a:rPr lang="zh-CN" altLang="en-US" sz="1500">
                <a:solidFill>
                  <a:schemeClr val="accent6"/>
                </a:solidFill>
              </a:rPr>
              <a:t>服务器（</a:t>
            </a:r>
            <a:r>
              <a:rPr lang="en-US" altLang="zh-CN" sz="1500">
                <a:solidFill>
                  <a:schemeClr val="accent6"/>
                </a:solidFill>
              </a:rPr>
              <a:t>C/S</a:t>
            </a:r>
            <a:r>
              <a:rPr lang="zh-CN" altLang="en-US" sz="1500">
                <a:solidFill>
                  <a:schemeClr val="accent6"/>
                </a:solidFill>
              </a:rPr>
              <a:t>）结构网络应用</a:t>
            </a:r>
          </a:p>
          <a:p>
            <a:endParaRPr lang="en-US" altLang="zh-CN" sz="1500"/>
          </a:p>
          <a:p>
            <a:r>
              <a:rPr lang="zh-CN" altLang="en-US" sz="1500"/>
              <a:t>纯</a:t>
            </a:r>
            <a:r>
              <a:rPr lang="en-US" altLang="zh-CN" sz="1500"/>
              <a:t>P2P</a:t>
            </a:r>
            <a:r>
              <a:rPr lang="zh-CN" altLang="en-US" sz="1500"/>
              <a:t>结构网络应用</a:t>
            </a:r>
          </a:p>
          <a:p>
            <a:endParaRPr lang="zh-CN" altLang="en-US" sz="1500"/>
          </a:p>
          <a:p>
            <a:r>
              <a:rPr lang="zh-CN" altLang="en-US" sz="1500"/>
              <a:t>混合结构网络应用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135380" y="1352550"/>
            <a:ext cx="623316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0" dirty="0"/>
              <a:t>2.1.1 </a:t>
            </a:r>
            <a:r>
              <a:rPr lang="zh-CN" altLang="en-US" sz="2130" dirty="0"/>
              <a:t>客户</a:t>
            </a:r>
            <a:r>
              <a:rPr lang="en-US" altLang="zh-CN" sz="2130" dirty="0"/>
              <a:t>/</a:t>
            </a:r>
            <a:r>
              <a:rPr lang="zh-CN" altLang="en-US" sz="2130" dirty="0"/>
              <a:t>服务器（</a:t>
            </a:r>
            <a:r>
              <a:rPr lang="en-US" altLang="zh-CN" sz="2130" dirty="0"/>
              <a:t>C/S</a:t>
            </a:r>
            <a:r>
              <a:rPr lang="zh-CN" altLang="en-US" sz="2130" dirty="0"/>
              <a:t>）结构网络应用</a:t>
            </a:r>
            <a:r>
              <a:rPr lang="en-US" altLang="zh-CN" dirty="0"/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1135380" y="2167272"/>
            <a:ext cx="977325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 客户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/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服务器（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C/S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）结构的网络应用是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最典型、最基本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的网络应用。</a:t>
            </a:r>
          </a:p>
          <a:p>
            <a:pPr>
              <a:lnSpc>
                <a:spcPct val="150000"/>
              </a:lnSpc>
            </a:pP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  例如： 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www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应用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；文件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传输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；电子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邮件；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718007" y="5672472"/>
            <a:ext cx="2381250" cy="961289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客户：</a:t>
            </a:r>
            <a:r>
              <a:rPr lang="en-US" altLang="zh-CN" sz="2000" dirty="0"/>
              <a:t> client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服务器：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server</a:t>
            </a:r>
            <a:endParaRPr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210" y="4143247"/>
            <a:ext cx="1307432" cy="1125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矩形 12"/>
          <p:cNvSpPr/>
          <p:nvPr/>
        </p:nvSpPr>
        <p:spPr>
          <a:xfrm>
            <a:off x="0" y="70803"/>
            <a:ext cx="31470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2.1.1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一、客户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/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服务器（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C/S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）结构网络应用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597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0">
                <a:latin typeface="方正清刻本悦宋简体" panose="02000000000000000000" charset="-122"/>
                <a:ea typeface="方正清刻本悦宋简体" panose="02000000000000000000" charset="-122"/>
              </a:rPr>
              <a:t>2.1 </a:t>
            </a:r>
            <a:r>
              <a:rPr lang="zh-CN" altLang="en-US" sz="2800" b="0">
                <a:latin typeface="方正清刻本悦宋简体" panose="02000000000000000000" charset="-122"/>
                <a:ea typeface="方正清刻本悦宋简体" panose="02000000000000000000" charset="-122"/>
              </a:rPr>
              <a:t>计算机网络应用体系结构</a:t>
            </a:r>
          </a:p>
        </p:txBody>
      </p:sp>
      <p:sp>
        <p:nvSpPr>
          <p:cNvPr id="5" name="五边形 4"/>
          <p:cNvSpPr/>
          <p:nvPr/>
        </p:nvSpPr>
        <p:spPr>
          <a:xfrm rot="10800000">
            <a:off x="10623550" y="2263108"/>
            <a:ext cx="612140" cy="405130"/>
          </a:xfrm>
          <a:prstGeom prst="homePlat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637520" y="2277078"/>
            <a:ext cx="641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选择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937375" y="906780"/>
            <a:ext cx="370014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/>
              <a:t>计算机网络应用结构</a:t>
            </a:r>
          </a:p>
        </p:txBody>
      </p:sp>
      <p:sp>
        <p:nvSpPr>
          <p:cNvPr id="6" name="左大括号 5"/>
          <p:cNvSpPr/>
          <p:nvPr/>
        </p:nvSpPr>
        <p:spPr>
          <a:xfrm>
            <a:off x="8803005" y="514985"/>
            <a:ext cx="198755" cy="111506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9001760" y="384810"/>
            <a:ext cx="623570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>
                <a:solidFill>
                  <a:schemeClr val="accent6"/>
                </a:solidFill>
              </a:rPr>
              <a:t>客户</a:t>
            </a:r>
            <a:r>
              <a:rPr lang="en-US" altLang="zh-CN" sz="1500">
                <a:solidFill>
                  <a:schemeClr val="accent6"/>
                </a:solidFill>
              </a:rPr>
              <a:t>/</a:t>
            </a:r>
            <a:r>
              <a:rPr lang="zh-CN" altLang="en-US" sz="1500">
                <a:solidFill>
                  <a:schemeClr val="accent6"/>
                </a:solidFill>
              </a:rPr>
              <a:t>服务器（</a:t>
            </a:r>
            <a:r>
              <a:rPr lang="en-US" altLang="zh-CN" sz="1500">
                <a:solidFill>
                  <a:schemeClr val="accent6"/>
                </a:solidFill>
              </a:rPr>
              <a:t>C/S</a:t>
            </a:r>
            <a:r>
              <a:rPr lang="zh-CN" altLang="en-US" sz="1500">
                <a:solidFill>
                  <a:schemeClr val="accent6"/>
                </a:solidFill>
              </a:rPr>
              <a:t>）结构网络应用</a:t>
            </a:r>
          </a:p>
          <a:p>
            <a:endParaRPr lang="en-US" altLang="zh-CN" sz="1500"/>
          </a:p>
          <a:p>
            <a:r>
              <a:rPr lang="zh-CN" altLang="en-US" sz="1500"/>
              <a:t>纯</a:t>
            </a:r>
            <a:r>
              <a:rPr lang="en-US" altLang="zh-CN" sz="1500"/>
              <a:t>P2P</a:t>
            </a:r>
            <a:r>
              <a:rPr lang="zh-CN" altLang="en-US" sz="1500"/>
              <a:t>结构网络应用</a:t>
            </a:r>
          </a:p>
          <a:p>
            <a:endParaRPr lang="zh-CN" altLang="en-US" sz="1500"/>
          </a:p>
          <a:p>
            <a:r>
              <a:rPr lang="zh-CN" altLang="en-US" sz="1500"/>
              <a:t>混合结构网络应用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135380" y="1352550"/>
            <a:ext cx="623316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0" dirty="0"/>
              <a:t>2.1.1 </a:t>
            </a:r>
            <a:r>
              <a:rPr lang="zh-CN" altLang="en-US" sz="2130" dirty="0"/>
              <a:t>客户</a:t>
            </a:r>
            <a:r>
              <a:rPr lang="en-US" altLang="zh-CN" sz="2130" dirty="0"/>
              <a:t>/</a:t>
            </a:r>
            <a:r>
              <a:rPr lang="zh-CN" altLang="en-US" sz="2130" dirty="0"/>
              <a:t>服务器（</a:t>
            </a:r>
            <a:r>
              <a:rPr lang="en-US" altLang="zh-CN" sz="2130" dirty="0"/>
              <a:t>C/S</a:t>
            </a:r>
            <a:r>
              <a:rPr lang="zh-CN" altLang="en-US" sz="2130" dirty="0"/>
              <a:t>）结构网络应用</a:t>
            </a:r>
            <a:r>
              <a:rPr lang="en-US" altLang="zh-CN" dirty="0"/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1135380" y="2167272"/>
            <a:ext cx="97732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ym typeface="+mn-ea"/>
              </a:rPr>
              <a:t>客户</a:t>
            </a:r>
            <a:r>
              <a:rPr lang="en-US" altLang="zh-CN" sz="2400" dirty="0">
                <a:sym typeface="+mn-ea"/>
              </a:rPr>
              <a:t>/</a:t>
            </a:r>
            <a:r>
              <a:rPr lang="zh-CN" altLang="en-US" sz="2400" dirty="0">
                <a:sym typeface="+mn-ea"/>
              </a:rPr>
              <a:t>服务器（</a:t>
            </a:r>
            <a:r>
              <a:rPr lang="en-US" altLang="zh-CN" sz="2400" dirty="0">
                <a:sym typeface="+mn-ea"/>
              </a:rPr>
              <a:t>C/S</a:t>
            </a:r>
            <a:r>
              <a:rPr lang="zh-CN" altLang="en-US" sz="2400" dirty="0">
                <a:sym typeface="+mn-ea"/>
              </a:rPr>
              <a:t>）结构的</a:t>
            </a:r>
            <a:r>
              <a:rPr lang="zh-CN" altLang="en-US" sz="2400" dirty="0" smtClean="0">
                <a:sym typeface="+mn-ea"/>
              </a:rPr>
              <a:t>特点</a:t>
            </a:r>
            <a:endParaRPr lang="en-US" altLang="zh-CN" sz="2400" dirty="0" smtClean="0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718007" y="5672472"/>
            <a:ext cx="2381250" cy="961289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客户：</a:t>
            </a:r>
            <a:r>
              <a:rPr lang="en-US" altLang="zh-CN" sz="2000" dirty="0"/>
              <a:t> client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服务器：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server</a:t>
            </a:r>
            <a:endParaRPr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70803"/>
            <a:ext cx="31470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2.1.1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一、客户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/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服务器（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C/S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）结构网络应用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909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0">
                <a:latin typeface="方正清刻本悦宋简体" panose="02000000000000000000" charset="-122"/>
                <a:ea typeface="方正清刻本悦宋简体" panose="02000000000000000000" charset="-122"/>
              </a:rPr>
              <a:t>2.1 </a:t>
            </a:r>
            <a:r>
              <a:rPr lang="zh-CN" altLang="en-US" sz="2800" b="0">
                <a:latin typeface="方正清刻本悦宋简体" panose="02000000000000000000" charset="-122"/>
                <a:ea typeface="方正清刻本悦宋简体" panose="02000000000000000000" charset="-122"/>
              </a:rPr>
              <a:t>计算机网络应用体系结构</a:t>
            </a:r>
          </a:p>
        </p:txBody>
      </p:sp>
      <p:sp>
        <p:nvSpPr>
          <p:cNvPr id="5" name="五边形 4"/>
          <p:cNvSpPr/>
          <p:nvPr/>
        </p:nvSpPr>
        <p:spPr>
          <a:xfrm rot="10800000">
            <a:off x="10623550" y="2263108"/>
            <a:ext cx="612140" cy="405130"/>
          </a:xfrm>
          <a:prstGeom prst="homePlat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637520" y="2277078"/>
            <a:ext cx="641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选择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937375" y="906780"/>
            <a:ext cx="370014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/>
              <a:t>计算机网络应用结构</a:t>
            </a:r>
          </a:p>
        </p:txBody>
      </p:sp>
      <p:sp>
        <p:nvSpPr>
          <p:cNvPr id="6" name="左大括号 5"/>
          <p:cNvSpPr/>
          <p:nvPr/>
        </p:nvSpPr>
        <p:spPr>
          <a:xfrm>
            <a:off x="8803005" y="514985"/>
            <a:ext cx="198755" cy="111506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9001760" y="384810"/>
            <a:ext cx="623570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>
                <a:solidFill>
                  <a:schemeClr val="accent6"/>
                </a:solidFill>
              </a:rPr>
              <a:t>客户</a:t>
            </a:r>
            <a:r>
              <a:rPr lang="en-US" altLang="zh-CN" sz="1500">
                <a:solidFill>
                  <a:schemeClr val="accent6"/>
                </a:solidFill>
              </a:rPr>
              <a:t>/</a:t>
            </a:r>
            <a:r>
              <a:rPr lang="zh-CN" altLang="en-US" sz="1500">
                <a:solidFill>
                  <a:schemeClr val="accent6"/>
                </a:solidFill>
              </a:rPr>
              <a:t>服务器（</a:t>
            </a:r>
            <a:r>
              <a:rPr lang="en-US" altLang="zh-CN" sz="1500">
                <a:solidFill>
                  <a:schemeClr val="accent6"/>
                </a:solidFill>
              </a:rPr>
              <a:t>C/S</a:t>
            </a:r>
            <a:r>
              <a:rPr lang="zh-CN" altLang="en-US" sz="1500">
                <a:solidFill>
                  <a:schemeClr val="accent6"/>
                </a:solidFill>
              </a:rPr>
              <a:t>）结构网络应用</a:t>
            </a:r>
          </a:p>
          <a:p>
            <a:endParaRPr lang="en-US" altLang="zh-CN" sz="1500"/>
          </a:p>
          <a:p>
            <a:r>
              <a:rPr lang="zh-CN" altLang="en-US" sz="1500"/>
              <a:t>纯</a:t>
            </a:r>
            <a:r>
              <a:rPr lang="en-US" altLang="zh-CN" sz="1500"/>
              <a:t>P2P</a:t>
            </a:r>
            <a:r>
              <a:rPr lang="zh-CN" altLang="en-US" sz="1500"/>
              <a:t>结构网络应用</a:t>
            </a:r>
          </a:p>
          <a:p>
            <a:endParaRPr lang="zh-CN" altLang="en-US" sz="1500"/>
          </a:p>
          <a:p>
            <a:r>
              <a:rPr lang="zh-CN" altLang="en-US" sz="1500"/>
              <a:t>混合结构网络应用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135380" y="1352550"/>
            <a:ext cx="623316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0" dirty="0"/>
              <a:t>2.1.1 </a:t>
            </a:r>
            <a:r>
              <a:rPr lang="zh-CN" altLang="en-US" sz="2130" dirty="0"/>
              <a:t>客户</a:t>
            </a:r>
            <a:r>
              <a:rPr lang="en-US" altLang="zh-CN" sz="2130" dirty="0"/>
              <a:t>/</a:t>
            </a:r>
            <a:r>
              <a:rPr lang="zh-CN" altLang="en-US" sz="2130" dirty="0"/>
              <a:t>服务器（</a:t>
            </a:r>
            <a:r>
              <a:rPr lang="en-US" altLang="zh-CN" sz="2130" dirty="0"/>
              <a:t>C/S</a:t>
            </a:r>
            <a:r>
              <a:rPr lang="zh-CN" altLang="en-US" sz="2130" dirty="0"/>
              <a:t>）结构网络应用</a:t>
            </a:r>
            <a:r>
              <a:rPr lang="en-US" altLang="zh-CN" dirty="0"/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1135380" y="2167272"/>
            <a:ext cx="977325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ym typeface="+mn-ea"/>
              </a:rPr>
              <a:t>客户</a:t>
            </a:r>
            <a:r>
              <a:rPr lang="en-US" altLang="zh-CN" sz="2400" dirty="0">
                <a:sym typeface="+mn-ea"/>
              </a:rPr>
              <a:t>/</a:t>
            </a:r>
            <a:r>
              <a:rPr lang="zh-CN" altLang="en-US" sz="2400" dirty="0">
                <a:sym typeface="+mn-ea"/>
              </a:rPr>
              <a:t>服务器（</a:t>
            </a:r>
            <a:r>
              <a:rPr lang="en-US" altLang="zh-CN" sz="2400" dirty="0">
                <a:sym typeface="+mn-ea"/>
              </a:rPr>
              <a:t>C/S</a:t>
            </a:r>
            <a:r>
              <a:rPr lang="zh-CN" altLang="en-US" sz="2400" dirty="0">
                <a:sym typeface="+mn-ea"/>
              </a:rPr>
              <a:t>）结构的</a:t>
            </a:r>
            <a:r>
              <a:rPr lang="zh-CN" altLang="en-US" sz="2400" dirty="0" smtClean="0">
                <a:sym typeface="+mn-ea"/>
              </a:rPr>
              <a:t>特点</a:t>
            </a:r>
            <a:endParaRPr lang="en-US" altLang="zh-CN" sz="2400" dirty="0" smtClean="0">
              <a:sym typeface="+mn-ea"/>
            </a:endParaRPr>
          </a:p>
          <a:p>
            <a:endParaRPr lang="en-US" altLang="zh-CN" sz="2400" dirty="0" smtClean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ym typeface="+mn-ea"/>
              </a:rPr>
              <a:t>1</a:t>
            </a:r>
            <a:r>
              <a:rPr lang="zh-CN" altLang="en-US" sz="2400" dirty="0">
                <a:sym typeface="+mn-ea"/>
              </a:rPr>
              <a:t>、网络通信双方分为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客户程序</a:t>
            </a:r>
            <a:r>
              <a:rPr lang="zh-CN" altLang="en-US" sz="2400" dirty="0">
                <a:sym typeface="+mn-ea"/>
              </a:rPr>
              <a:t>和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服务器程序</a:t>
            </a:r>
            <a:r>
              <a:rPr lang="zh-CN" altLang="en-US" sz="2400" dirty="0">
                <a:sym typeface="+mn-ea"/>
              </a:rPr>
              <a:t>，用户与用户之间不进行直接</a:t>
            </a:r>
            <a:r>
              <a:rPr lang="zh-CN" altLang="en-US" sz="2400" dirty="0" smtClean="0">
                <a:sym typeface="+mn-ea"/>
              </a:rPr>
              <a:t>通信</a:t>
            </a:r>
            <a:endParaRPr lang="zh-CN" altLang="en-US" sz="2400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ym typeface="+mn-ea"/>
              </a:rPr>
              <a:t>2</a:t>
            </a:r>
            <a:r>
              <a:rPr lang="zh-CN" altLang="en-US" sz="2400" dirty="0">
                <a:sym typeface="+mn-ea"/>
              </a:rPr>
              <a:t>、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服务器</a:t>
            </a:r>
            <a:r>
              <a:rPr lang="zh-CN" altLang="en-US" sz="2400" dirty="0">
                <a:sym typeface="+mn-ea"/>
              </a:rPr>
              <a:t>程序需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先</a:t>
            </a:r>
            <a:r>
              <a:rPr lang="zh-CN" altLang="en-US" sz="2400" dirty="0">
                <a:sym typeface="+mn-ea"/>
              </a:rPr>
              <a:t>运行起来，做好接受通信的</a:t>
            </a:r>
            <a:r>
              <a:rPr lang="zh-CN" altLang="en-US" sz="2400" dirty="0" smtClean="0">
                <a:sym typeface="+mn-ea"/>
              </a:rPr>
              <a:t>准备</a:t>
            </a:r>
            <a:endParaRPr lang="zh-CN" altLang="en-US" sz="2400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ym typeface="+mn-ea"/>
              </a:rPr>
              <a:t>3</a:t>
            </a:r>
            <a:r>
              <a:rPr lang="zh-CN" altLang="en-US" sz="2400" dirty="0">
                <a:sym typeface="+mn-ea"/>
              </a:rPr>
              <a:t>、客户程序后运行，主动与服务器进行通信</a:t>
            </a:r>
            <a:r>
              <a:rPr lang="zh-CN" altLang="en-US" sz="2400" dirty="0" smtClean="0">
                <a:sym typeface="+mn-ea"/>
              </a:rPr>
              <a:t>。</a:t>
            </a:r>
            <a:endParaRPr lang="zh-CN" altLang="en-US" sz="2400" dirty="0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718007" y="5672472"/>
            <a:ext cx="2381250" cy="961289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客户：</a:t>
            </a:r>
            <a:r>
              <a:rPr lang="en-US" altLang="zh-CN" sz="2000" dirty="0"/>
              <a:t> client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服务器：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server</a:t>
            </a:r>
            <a:endParaRPr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70803"/>
            <a:ext cx="31470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2.1.1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一、客户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/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服务器（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C/S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）结构网络应用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575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0">
                <a:latin typeface="方正清刻本悦宋简体" panose="02000000000000000000" charset="-122"/>
                <a:ea typeface="方正清刻本悦宋简体" panose="02000000000000000000" charset="-122"/>
              </a:rPr>
              <a:t>2.1 </a:t>
            </a:r>
            <a:r>
              <a:rPr lang="zh-CN" altLang="en-US" sz="2800" b="0">
                <a:latin typeface="方正清刻本悦宋简体" panose="02000000000000000000" charset="-122"/>
                <a:ea typeface="方正清刻本悦宋简体" panose="02000000000000000000" charset="-122"/>
              </a:rPr>
              <a:t>计算机网络应用体系结构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35380" y="1353185"/>
            <a:ext cx="10209530" cy="1692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2.1.2 </a:t>
            </a:r>
            <a:r>
              <a:rPr lang="zh-CN" altLang="en-US" sz="2400" dirty="0" smtClean="0"/>
              <a:t>纯</a:t>
            </a:r>
            <a:r>
              <a:rPr lang="en-US" altLang="zh-CN" sz="2400" dirty="0" smtClean="0"/>
              <a:t>P2P</a:t>
            </a:r>
            <a:r>
              <a:rPr lang="zh-CN" altLang="en-US" sz="2400" dirty="0" smtClean="0"/>
              <a:t>结构应用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130" dirty="0" smtClean="0">
                <a:sym typeface="+mn-ea"/>
              </a:rPr>
              <a:t>      </a:t>
            </a:r>
            <a:endParaRPr lang="en-US" altLang="zh-CN" sz="2130" dirty="0"/>
          </a:p>
        </p:txBody>
      </p:sp>
      <p:sp>
        <p:nvSpPr>
          <p:cNvPr id="5" name="五边形 4"/>
          <p:cNvSpPr/>
          <p:nvPr/>
        </p:nvSpPr>
        <p:spPr>
          <a:xfrm rot="10800000">
            <a:off x="5478145" y="1321435"/>
            <a:ext cx="612140" cy="405130"/>
          </a:xfrm>
          <a:prstGeom prst="homePlat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478145" y="883285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选择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492115" y="1335405"/>
            <a:ext cx="641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选择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937375" y="906780"/>
            <a:ext cx="370014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/>
              <a:t>计算机网络应用结构</a:t>
            </a:r>
          </a:p>
        </p:txBody>
      </p:sp>
      <p:sp>
        <p:nvSpPr>
          <p:cNvPr id="6" name="左大括号 5"/>
          <p:cNvSpPr/>
          <p:nvPr/>
        </p:nvSpPr>
        <p:spPr>
          <a:xfrm>
            <a:off x="8803005" y="514985"/>
            <a:ext cx="198755" cy="111506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001760" y="384810"/>
            <a:ext cx="623570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/>
              <a:t>客户</a:t>
            </a:r>
            <a:r>
              <a:rPr lang="en-US" altLang="zh-CN" sz="1500" dirty="0"/>
              <a:t>/</a:t>
            </a:r>
            <a:r>
              <a:rPr lang="zh-CN" altLang="en-US" sz="1500" dirty="0"/>
              <a:t>服务器（</a:t>
            </a:r>
            <a:r>
              <a:rPr lang="en-US" altLang="zh-CN" sz="1500" dirty="0"/>
              <a:t>C/S</a:t>
            </a:r>
            <a:r>
              <a:rPr lang="zh-CN" altLang="en-US" sz="1500" dirty="0"/>
              <a:t>）结构网络应用</a:t>
            </a:r>
          </a:p>
          <a:p>
            <a:endParaRPr lang="en-US" altLang="zh-CN" sz="1500" dirty="0"/>
          </a:p>
          <a:p>
            <a:r>
              <a:rPr lang="zh-CN" altLang="en-US" sz="1500" dirty="0">
                <a:solidFill>
                  <a:srgbClr val="FF0000"/>
                </a:solidFill>
              </a:rPr>
              <a:t>纯</a:t>
            </a:r>
            <a:r>
              <a:rPr lang="en-US" altLang="zh-CN" sz="1500" dirty="0">
                <a:solidFill>
                  <a:srgbClr val="FF0000"/>
                </a:solidFill>
              </a:rPr>
              <a:t>P2P</a:t>
            </a:r>
            <a:r>
              <a:rPr lang="zh-CN" altLang="en-US" sz="1500" dirty="0">
                <a:solidFill>
                  <a:srgbClr val="FF0000"/>
                </a:solidFill>
              </a:rPr>
              <a:t>结构网络应用</a:t>
            </a:r>
          </a:p>
          <a:p>
            <a:endParaRPr lang="zh-CN" altLang="en-US" sz="1500" dirty="0"/>
          </a:p>
          <a:p>
            <a:r>
              <a:rPr lang="zh-CN" altLang="en-US" sz="1500" dirty="0"/>
              <a:t>混合结构网络应用</a:t>
            </a:r>
          </a:p>
        </p:txBody>
      </p:sp>
      <p:sp>
        <p:nvSpPr>
          <p:cNvPr id="11" name="矩形 10"/>
          <p:cNvSpPr/>
          <p:nvPr/>
        </p:nvSpPr>
        <p:spPr>
          <a:xfrm>
            <a:off x="9718007" y="5672472"/>
            <a:ext cx="2381250" cy="553998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对等端：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Peer</a:t>
            </a:r>
            <a:endParaRPr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22422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0">
                <a:latin typeface="方正清刻本悦宋简体" panose="02000000000000000000" charset="-122"/>
                <a:ea typeface="方正清刻本悦宋简体" panose="02000000000000000000" charset="-122"/>
              </a:rPr>
              <a:t>2.1 </a:t>
            </a:r>
            <a:r>
              <a:rPr lang="zh-CN" altLang="en-US" sz="2800" b="0">
                <a:latin typeface="方正清刻本悦宋简体" panose="02000000000000000000" charset="-122"/>
                <a:ea typeface="方正清刻本悦宋简体" panose="02000000000000000000" charset="-122"/>
              </a:rPr>
              <a:t>计算机网络应用体系结构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35380" y="1353185"/>
            <a:ext cx="102095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2.1.2 </a:t>
            </a:r>
            <a:r>
              <a:rPr lang="zh-CN" altLang="en-US" sz="2400" dirty="0" smtClean="0"/>
              <a:t>纯</a:t>
            </a:r>
            <a:r>
              <a:rPr lang="en-US" altLang="zh-CN" sz="2400" dirty="0" smtClean="0"/>
              <a:t>P2P</a:t>
            </a:r>
            <a:r>
              <a:rPr lang="zh-CN" altLang="en-US" sz="2400" dirty="0" smtClean="0"/>
              <a:t>结构应用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 </a:t>
            </a:r>
            <a:r>
              <a:rPr lang="en-US" altLang="zh-CN" sz="2400" dirty="0" smtClean="0"/>
              <a:t>P2P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(Peer </a:t>
            </a:r>
            <a:r>
              <a:rPr lang="en-US" altLang="zh-CN" sz="2400" dirty="0"/>
              <a:t>to </a:t>
            </a:r>
            <a:r>
              <a:rPr lang="en-US" altLang="zh-CN" sz="2400" dirty="0" smtClean="0"/>
              <a:t>Peer)</a:t>
            </a:r>
            <a:r>
              <a:rPr lang="zh-CN" altLang="en-US" sz="2400" dirty="0" smtClean="0"/>
              <a:t>：</a:t>
            </a:r>
            <a:r>
              <a:rPr lang="zh-CN" altLang="en-US" sz="2400" dirty="0" smtClean="0">
                <a:sym typeface="+mn-ea"/>
              </a:rPr>
              <a:t>通信</a:t>
            </a:r>
            <a:r>
              <a:rPr lang="zh-CN" altLang="en-US" sz="2400" dirty="0">
                <a:sym typeface="+mn-ea"/>
              </a:rPr>
              <a:t>双方没有传统意义上的</a:t>
            </a:r>
            <a:r>
              <a:rPr lang="zh-CN" altLang="en-US" sz="2400" dirty="0" smtClean="0">
                <a:sym typeface="+mn-ea"/>
              </a:rPr>
              <a:t>客户端服务器</a:t>
            </a:r>
            <a:r>
              <a:rPr lang="zh-CN" altLang="en-US" sz="2400" dirty="0">
                <a:sym typeface="+mn-ea"/>
              </a:rPr>
              <a:t>之分</a:t>
            </a:r>
            <a:r>
              <a:rPr lang="zh-CN" altLang="en-US" sz="2400" dirty="0" smtClean="0">
                <a:sym typeface="+mn-ea"/>
              </a:rPr>
              <a:t>，地位对等</a:t>
            </a:r>
            <a:r>
              <a:rPr lang="zh-CN" altLang="en-US" sz="2400" dirty="0">
                <a:sym typeface="+mn-ea"/>
              </a:rPr>
              <a:t>，通信双方都具备</a:t>
            </a:r>
            <a:r>
              <a:rPr lang="zh-CN" altLang="en-US" sz="2400" dirty="0" smtClean="0">
                <a:sym typeface="+mn-ea"/>
              </a:rPr>
              <a:t>客户端与</a:t>
            </a:r>
            <a:r>
              <a:rPr lang="zh-CN" altLang="en-US" sz="2400" dirty="0">
                <a:sym typeface="+mn-ea"/>
              </a:rPr>
              <a:t>服务器的特征</a:t>
            </a:r>
            <a:r>
              <a:rPr lang="zh-CN" altLang="en-US" sz="2400" dirty="0" smtClean="0">
                <a:sym typeface="+mn-ea"/>
              </a:rPr>
              <a:t>。</a:t>
            </a:r>
            <a:endParaRPr lang="zh-CN" altLang="en-US" sz="2400" dirty="0">
              <a:sym typeface="+mn-ea"/>
            </a:endParaRPr>
          </a:p>
        </p:txBody>
      </p:sp>
      <p:sp>
        <p:nvSpPr>
          <p:cNvPr id="5" name="五边形 4"/>
          <p:cNvSpPr/>
          <p:nvPr/>
        </p:nvSpPr>
        <p:spPr>
          <a:xfrm rot="10800000">
            <a:off x="5478145" y="1321435"/>
            <a:ext cx="612140" cy="405130"/>
          </a:xfrm>
          <a:prstGeom prst="homePlat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478145" y="883285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选择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492115" y="1335405"/>
            <a:ext cx="641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选择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937375" y="906780"/>
            <a:ext cx="370014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/>
              <a:t>计算机网络应用结构</a:t>
            </a:r>
          </a:p>
        </p:txBody>
      </p:sp>
      <p:sp>
        <p:nvSpPr>
          <p:cNvPr id="12" name="左大括号 11"/>
          <p:cNvSpPr/>
          <p:nvPr/>
        </p:nvSpPr>
        <p:spPr>
          <a:xfrm>
            <a:off x="8803005" y="514985"/>
            <a:ext cx="198755" cy="111506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9001760" y="384810"/>
            <a:ext cx="623570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/>
              <a:t>客户</a:t>
            </a:r>
            <a:r>
              <a:rPr lang="en-US" altLang="zh-CN" sz="1500" dirty="0"/>
              <a:t>/</a:t>
            </a:r>
            <a:r>
              <a:rPr lang="zh-CN" altLang="en-US" sz="1500" dirty="0"/>
              <a:t>服务器（</a:t>
            </a:r>
            <a:r>
              <a:rPr lang="en-US" altLang="zh-CN" sz="1500" dirty="0"/>
              <a:t>C/S</a:t>
            </a:r>
            <a:r>
              <a:rPr lang="zh-CN" altLang="en-US" sz="1500" dirty="0"/>
              <a:t>）结构网络应用</a:t>
            </a:r>
          </a:p>
          <a:p>
            <a:endParaRPr lang="en-US" altLang="zh-CN" sz="1500" dirty="0"/>
          </a:p>
          <a:p>
            <a:r>
              <a:rPr lang="zh-CN" altLang="en-US" sz="1500" dirty="0">
                <a:solidFill>
                  <a:srgbClr val="FF0000"/>
                </a:solidFill>
              </a:rPr>
              <a:t>纯</a:t>
            </a:r>
            <a:r>
              <a:rPr lang="en-US" altLang="zh-CN" sz="1500" dirty="0">
                <a:solidFill>
                  <a:srgbClr val="FF0000"/>
                </a:solidFill>
              </a:rPr>
              <a:t>P2P</a:t>
            </a:r>
            <a:r>
              <a:rPr lang="zh-CN" altLang="en-US" sz="1500" dirty="0">
                <a:solidFill>
                  <a:srgbClr val="FF0000"/>
                </a:solidFill>
              </a:rPr>
              <a:t>结构网络应用</a:t>
            </a:r>
          </a:p>
          <a:p>
            <a:endParaRPr lang="zh-CN" altLang="en-US" sz="1500" dirty="0"/>
          </a:p>
          <a:p>
            <a:r>
              <a:rPr lang="zh-CN" altLang="en-US" sz="1500" dirty="0"/>
              <a:t>混合结构网络应用</a:t>
            </a:r>
          </a:p>
        </p:txBody>
      </p:sp>
      <p:sp>
        <p:nvSpPr>
          <p:cNvPr id="14" name="矩形 13"/>
          <p:cNvSpPr/>
          <p:nvPr/>
        </p:nvSpPr>
        <p:spPr>
          <a:xfrm>
            <a:off x="9718007" y="5672472"/>
            <a:ext cx="2381250" cy="553998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对等端：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Peer</a:t>
            </a:r>
            <a:endParaRPr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353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4448" y="378142"/>
            <a:ext cx="10515600" cy="1325563"/>
          </a:xfrm>
        </p:spPr>
        <p:txBody>
          <a:bodyPr/>
          <a:lstStyle/>
          <a:p>
            <a:r>
              <a:rPr lang="en-US" altLang="zh-CN" sz="2800" b="0">
                <a:latin typeface="方正清刻本悦宋简体" panose="02000000000000000000" charset="-122"/>
                <a:ea typeface="方正清刻本悦宋简体" panose="02000000000000000000" charset="-122"/>
              </a:rPr>
              <a:t>2.1 </a:t>
            </a:r>
            <a:r>
              <a:rPr lang="zh-CN" altLang="en-US" sz="2800" b="0">
                <a:latin typeface="方正清刻本悦宋简体" panose="02000000000000000000" charset="-122"/>
                <a:ea typeface="方正清刻本悦宋简体" panose="02000000000000000000" charset="-122"/>
              </a:rPr>
              <a:t>计算机网络应用体系结构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35380" y="1353185"/>
            <a:ext cx="10209530" cy="788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2.1.2 </a:t>
            </a:r>
            <a:r>
              <a:rPr lang="zh-CN" altLang="en-US" sz="2400" dirty="0" smtClean="0"/>
              <a:t>纯</a:t>
            </a:r>
            <a:r>
              <a:rPr lang="en-US" altLang="zh-CN" sz="2400" dirty="0" smtClean="0"/>
              <a:t>P2P</a:t>
            </a:r>
            <a:r>
              <a:rPr lang="zh-CN" altLang="en-US" sz="2400" dirty="0" smtClean="0"/>
              <a:t>结构</a:t>
            </a:r>
            <a:r>
              <a:rPr lang="zh-CN" altLang="en-US" sz="2400" dirty="0"/>
              <a:t>应用</a:t>
            </a:r>
            <a:endParaRPr lang="en-US" altLang="zh-CN" sz="2400" dirty="0"/>
          </a:p>
          <a:p>
            <a:r>
              <a:rPr lang="zh-CN" altLang="en-US" sz="2130" dirty="0">
                <a:sym typeface="+mn-ea"/>
              </a:rPr>
              <a:t>      </a:t>
            </a:r>
            <a:endParaRPr lang="en-US" altLang="zh-CN" sz="2130" dirty="0"/>
          </a:p>
        </p:txBody>
      </p:sp>
      <p:sp>
        <p:nvSpPr>
          <p:cNvPr id="5" name="五边形 4"/>
          <p:cNvSpPr/>
          <p:nvPr/>
        </p:nvSpPr>
        <p:spPr>
          <a:xfrm rot="10800000">
            <a:off x="5478145" y="1321435"/>
            <a:ext cx="612140" cy="405130"/>
          </a:xfrm>
          <a:prstGeom prst="homePlat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478145" y="883285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选择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492115" y="1335405"/>
            <a:ext cx="641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选择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910382" y="2342833"/>
            <a:ext cx="152263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0" smtClean="0"/>
              <a:t>普通下载：</a:t>
            </a:r>
            <a:endParaRPr lang="zh-CN" altLang="en-US" sz="2130" dirty="0"/>
          </a:p>
        </p:txBody>
      </p:sp>
      <p:sp>
        <p:nvSpPr>
          <p:cNvPr id="10" name="文本框 9"/>
          <p:cNvSpPr txBox="1"/>
          <p:nvPr/>
        </p:nvSpPr>
        <p:spPr>
          <a:xfrm>
            <a:off x="6937375" y="906780"/>
            <a:ext cx="370014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/>
              <a:t>计算机网络应用结构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8803005" y="514985"/>
            <a:ext cx="198755" cy="111506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9001760" y="384810"/>
            <a:ext cx="623570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>
                <a:solidFill>
                  <a:schemeClr val="tx1"/>
                </a:solidFill>
              </a:rPr>
              <a:t>客户</a:t>
            </a:r>
            <a:r>
              <a:rPr lang="en-US" altLang="zh-CN" sz="1500">
                <a:solidFill>
                  <a:schemeClr val="tx1"/>
                </a:solidFill>
              </a:rPr>
              <a:t>/</a:t>
            </a:r>
            <a:r>
              <a:rPr lang="zh-CN" altLang="en-US" sz="1500">
                <a:solidFill>
                  <a:schemeClr val="tx1"/>
                </a:solidFill>
              </a:rPr>
              <a:t>服务器（</a:t>
            </a:r>
            <a:r>
              <a:rPr lang="en-US" altLang="zh-CN" sz="1500">
                <a:solidFill>
                  <a:schemeClr val="tx1"/>
                </a:solidFill>
              </a:rPr>
              <a:t>C/S</a:t>
            </a:r>
            <a:r>
              <a:rPr lang="zh-CN" altLang="en-US" sz="1500">
                <a:solidFill>
                  <a:schemeClr val="tx1"/>
                </a:solidFill>
              </a:rPr>
              <a:t>）结构网络应用</a:t>
            </a:r>
          </a:p>
          <a:p>
            <a:endParaRPr lang="en-US" altLang="zh-CN" sz="1500"/>
          </a:p>
          <a:p>
            <a:r>
              <a:rPr lang="zh-CN" altLang="en-US" sz="1500">
                <a:solidFill>
                  <a:schemeClr val="accent6"/>
                </a:solidFill>
              </a:rPr>
              <a:t>纯</a:t>
            </a:r>
            <a:r>
              <a:rPr lang="en-US" altLang="zh-CN" sz="1500">
                <a:solidFill>
                  <a:schemeClr val="accent6"/>
                </a:solidFill>
              </a:rPr>
              <a:t>P2P</a:t>
            </a:r>
            <a:r>
              <a:rPr lang="zh-CN" altLang="en-US" sz="1500">
                <a:solidFill>
                  <a:schemeClr val="accent6"/>
                </a:solidFill>
              </a:rPr>
              <a:t>结构网络应用</a:t>
            </a:r>
          </a:p>
          <a:p>
            <a:endParaRPr lang="zh-CN" altLang="en-US" sz="1500"/>
          </a:p>
          <a:p>
            <a:r>
              <a:rPr lang="zh-CN" altLang="en-US" sz="1500"/>
              <a:t>混合结构网络应用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440" y="2159953"/>
            <a:ext cx="1329690" cy="132969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755130" y="2640132"/>
            <a:ext cx="1074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小电影</a:t>
            </a:r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749" y="4885239"/>
            <a:ext cx="1066381" cy="106638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655" y="4885339"/>
            <a:ext cx="1066381" cy="10663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005" y="4885239"/>
            <a:ext cx="1066381" cy="1066381"/>
          </a:xfrm>
          <a:prstGeom prst="rect">
            <a:avLst/>
          </a:prstGeom>
        </p:spPr>
      </p:pic>
      <p:cxnSp>
        <p:nvCxnSpPr>
          <p:cNvPr id="16" name="直线箭头连接符 15"/>
          <p:cNvCxnSpPr>
            <a:stCxn id="6" idx="2"/>
            <a:endCxn id="13" idx="0"/>
          </p:cNvCxnSpPr>
          <p:nvPr/>
        </p:nvCxnSpPr>
        <p:spPr>
          <a:xfrm flipH="1">
            <a:off x="3208846" y="3489643"/>
            <a:ext cx="2881439" cy="13956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>
            <a:stCxn id="6" idx="2"/>
            <a:endCxn id="12" idx="0"/>
          </p:cNvCxnSpPr>
          <p:nvPr/>
        </p:nvCxnSpPr>
        <p:spPr>
          <a:xfrm>
            <a:off x="6090285" y="3489643"/>
            <a:ext cx="131655" cy="13955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>
            <a:stCxn id="6" idx="2"/>
            <a:endCxn id="14" idx="0"/>
          </p:cNvCxnSpPr>
          <p:nvPr/>
        </p:nvCxnSpPr>
        <p:spPr>
          <a:xfrm>
            <a:off x="6090285" y="3489643"/>
            <a:ext cx="3245911" cy="13955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9738360" y="6137693"/>
            <a:ext cx="2381250" cy="553998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对等端：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Peer</a:t>
            </a:r>
            <a:endParaRPr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931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0">
                <a:latin typeface="方正清刻本悦宋简体" panose="02000000000000000000" charset="-122"/>
                <a:ea typeface="方正清刻本悦宋简体" panose="02000000000000000000" charset="-122"/>
              </a:rPr>
              <a:t>2.1 </a:t>
            </a:r>
            <a:r>
              <a:rPr lang="zh-CN" altLang="en-US" sz="2800" b="0">
                <a:latin typeface="方正清刻本悦宋简体" panose="02000000000000000000" charset="-122"/>
                <a:ea typeface="方正清刻本悦宋简体" panose="02000000000000000000" charset="-122"/>
              </a:rPr>
              <a:t>计算机网络应用体系结构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35380" y="1353185"/>
            <a:ext cx="10209530" cy="788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2.1.2 </a:t>
            </a:r>
            <a:r>
              <a:rPr lang="zh-CN" altLang="en-US" sz="2400" dirty="0" smtClean="0"/>
              <a:t>纯</a:t>
            </a:r>
            <a:r>
              <a:rPr lang="en-US" altLang="zh-CN" sz="2400" dirty="0" smtClean="0"/>
              <a:t>P2P</a:t>
            </a:r>
            <a:r>
              <a:rPr lang="zh-CN" altLang="en-US" sz="2400" dirty="0" smtClean="0"/>
              <a:t>结构</a:t>
            </a:r>
            <a:r>
              <a:rPr lang="zh-CN" altLang="en-US" sz="2400" dirty="0"/>
              <a:t>应用</a:t>
            </a:r>
            <a:endParaRPr lang="en-US" altLang="zh-CN" sz="2400" dirty="0"/>
          </a:p>
          <a:p>
            <a:r>
              <a:rPr lang="zh-CN" altLang="en-US" sz="2130" dirty="0">
                <a:sym typeface="+mn-ea"/>
              </a:rPr>
              <a:t>      </a:t>
            </a:r>
            <a:endParaRPr lang="en-US" altLang="zh-CN" sz="2130" dirty="0"/>
          </a:p>
        </p:txBody>
      </p:sp>
      <p:sp>
        <p:nvSpPr>
          <p:cNvPr id="5" name="五边形 4"/>
          <p:cNvSpPr/>
          <p:nvPr/>
        </p:nvSpPr>
        <p:spPr>
          <a:xfrm rot="10800000">
            <a:off x="5478145" y="1321435"/>
            <a:ext cx="612140" cy="405130"/>
          </a:xfrm>
          <a:prstGeom prst="homePlat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478145" y="883285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选择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492115" y="1335405"/>
            <a:ext cx="641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选择</a:t>
            </a:r>
          </a:p>
        </p:txBody>
      </p:sp>
      <p:pic>
        <p:nvPicPr>
          <p:cNvPr id="9" name="图片 8" descr="Snipaste_2019-02-28_13-36-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589" y="2509519"/>
            <a:ext cx="5034973" cy="3878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文本框 11"/>
          <p:cNvSpPr txBox="1"/>
          <p:nvPr/>
        </p:nvSpPr>
        <p:spPr>
          <a:xfrm>
            <a:off x="6937375" y="906780"/>
            <a:ext cx="370014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/>
              <a:t>计算机网络应用结构</a:t>
            </a:r>
          </a:p>
        </p:txBody>
      </p:sp>
      <p:sp>
        <p:nvSpPr>
          <p:cNvPr id="13" name="左大括号 12"/>
          <p:cNvSpPr/>
          <p:nvPr/>
        </p:nvSpPr>
        <p:spPr>
          <a:xfrm>
            <a:off x="8803005" y="514985"/>
            <a:ext cx="198755" cy="111506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9001760" y="384810"/>
            <a:ext cx="623570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/>
              <a:t>客户</a:t>
            </a:r>
            <a:r>
              <a:rPr lang="en-US" altLang="zh-CN" sz="1500" dirty="0"/>
              <a:t>/</a:t>
            </a:r>
            <a:r>
              <a:rPr lang="zh-CN" altLang="en-US" sz="1500" dirty="0"/>
              <a:t>服务器（</a:t>
            </a:r>
            <a:r>
              <a:rPr lang="en-US" altLang="zh-CN" sz="1500" dirty="0"/>
              <a:t>C/S</a:t>
            </a:r>
            <a:r>
              <a:rPr lang="zh-CN" altLang="en-US" sz="1500" dirty="0"/>
              <a:t>）结构网络应用</a:t>
            </a:r>
          </a:p>
          <a:p>
            <a:endParaRPr lang="en-US" altLang="zh-CN" sz="1500" dirty="0"/>
          </a:p>
          <a:p>
            <a:r>
              <a:rPr lang="zh-CN" altLang="en-US" sz="1500" dirty="0">
                <a:solidFill>
                  <a:srgbClr val="FF0000"/>
                </a:solidFill>
              </a:rPr>
              <a:t>纯</a:t>
            </a:r>
            <a:r>
              <a:rPr lang="en-US" altLang="zh-CN" sz="1500" dirty="0">
                <a:solidFill>
                  <a:srgbClr val="FF0000"/>
                </a:solidFill>
              </a:rPr>
              <a:t>P2P</a:t>
            </a:r>
            <a:r>
              <a:rPr lang="zh-CN" altLang="en-US" sz="1500" dirty="0">
                <a:solidFill>
                  <a:srgbClr val="FF0000"/>
                </a:solidFill>
              </a:rPr>
              <a:t>结构网络应用</a:t>
            </a:r>
          </a:p>
          <a:p>
            <a:endParaRPr lang="zh-CN" altLang="en-US" sz="1500" dirty="0"/>
          </a:p>
          <a:p>
            <a:r>
              <a:rPr lang="zh-CN" altLang="en-US" sz="1500" dirty="0"/>
              <a:t>混合结构网络应用</a:t>
            </a:r>
          </a:p>
        </p:txBody>
      </p:sp>
      <p:sp>
        <p:nvSpPr>
          <p:cNvPr id="15" name="矩形 14"/>
          <p:cNvSpPr/>
          <p:nvPr/>
        </p:nvSpPr>
        <p:spPr>
          <a:xfrm>
            <a:off x="9738360" y="6137693"/>
            <a:ext cx="2381250" cy="553998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对等端：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Peer</a:t>
            </a:r>
            <a:endParaRPr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606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0">
                <a:latin typeface="方正清刻本悦宋简体" panose="02000000000000000000" charset="-122"/>
                <a:ea typeface="方正清刻本悦宋简体" panose="02000000000000000000" charset="-122"/>
              </a:rPr>
              <a:t>2.1 </a:t>
            </a:r>
            <a:r>
              <a:rPr lang="zh-CN" altLang="en-US" sz="2800" b="0">
                <a:latin typeface="方正清刻本悦宋简体" panose="02000000000000000000" charset="-122"/>
                <a:ea typeface="方正清刻本悦宋简体" panose="02000000000000000000" charset="-122"/>
              </a:rPr>
              <a:t>计算机网络应用体系结构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35380" y="1353185"/>
            <a:ext cx="10209530" cy="788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2.1.2 </a:t>
            </a:r>
            <a:r>
              <a:rPr lang="zh-CN" altLang="en-US" sz="2400" dirty="0" smtClean="0"/>
              <a:t>纯</a:t>
            </a:r>
            <a:r>
              <a:rPr lang="en-US" altLang="zh-CN" sz="2400" dirty="0" smtClean="0"/>
              <a:t>P2P</a:t>
            </a:r>
            <a:r>
              <a:rPr lang="zh-CN" altLang="en-US" sz="2400" dirty="0" smtClean="0"/>
              <a:t>结构</a:t>
            </a:r>
            <a:r>
              <a:rPr lang="zh-CN" altLang="en-US" sz="2400" dirty="0"/>
              <a:t>应用</a:t>
            </a:r>
            <a:endParaRPr lang="en-US" altLang="zh-CN" sz="2400" dirty="0"/>
          </a:p>
          <a:p>
            <a:r>
              <a:rPr lang="zh-CN" altLang="en-US" sz="2130" dirty="0">
                <a:sym typeface="+mn-ea"/>
              </a:rPr>
              <a:t>      </a:t>
            </a:r>
            <a:endParaRPr lang="en-US" altLang="zh-CN" sz="2130" dirty="0"/>
          </a:p>
        </p:txBody>
      </p:sp>
      <p:sp>
        <p:nvSpPr>
          <p:cNvPr id="5" name="五边形 4"/>
          <p:cNvSpPr/>
          <p:nvPr/>
        </p:nvSpPr>
        <p:spPr>
          <a:xfrm rot="10800000">
            <a:off x="5478145" y="1321435"/>
            <a:ext cx="612140" cy="405130"/>
          </a:xfrm>
          <a:prstGeom prst="homePlat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478145" y="883285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选择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492115" y="1335405"/>
            <a:ext cx="641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选择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552066" y="2357120"/>
            <a:ext cx="1939724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0" dirty="0" smtClean="0"/>
              <a:t>P2P</a:t>
            </a:r>
            <a:r>
              <a:rPr lang="zh-CN" altLang="en-US" sz="2130" dirty="0" smtClean="0"/>
              <a:t>模式</a:t>
            </a:r>
            <a:r>
              <a:rPr lang="zh-CN" altLang="en-US" sz="2130" dirty="0"/>
              <a:t>下载              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937375" y="906780"/>
            <a:ext cx="370014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/>
              <a:t>计算机网络应用结构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8803005" y="514985"/>
            <a:ext cx="198755" cy="111506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9001760" y="384810"/>
            <a:ext cx="623570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>
                <a:solidFill>
                  <a:schemeClr val="tx1"/>
                </a:solidFill>
              </a:rPr>
              <a:t>客户</a:t>
            </a:r>
            <a:r>
              <a:rPr lang="en-US" altLang="zh-CN" sz="1500">
                <a:solidFill>
                  <a:schemeClr val="tx1"/>
                </a:solidFill>
              </a:rPr>
              <a:t>/</a:t>
            </a:r>
            <a:r>
              <a:rPr lang="zh-CN" altLang="en-US" sz="1500">
                <a:solidFill>
                  <a:schemeClr val="tx1"/>
                </a:solidFill>
              </a:rPr>
              <a:t>服务器（</a:t>
            </a:r>
            <a:r>
              <a:rPr lang="en-US" altLang="zh-CN" sz="1500">
                <a:solidFill>
                  <a:schemeClr val="tx1"/>
                </a:solidFill>
              </a:rPr>
              <a:t>C/S</a:t>
            </a:r>
            <a:r>
              <a:rPr lang="zh-CN" altLang="en-US" sz="1500">
                <a:solidFill>
                  <a:schemeClr val="tx1"/>
                </a:solidFill>
              </a:rPr>
              <a:t>）结构网络应用</a:t>
            </a:r>
          </a:p>
          <a:p>
            <a:endParaRPr lang="en-US" altLang="zh-CN" sz="1500"/>
          </a:p>
          <a:p>
            <a:r>
              <a:rPr lang="zh-CN" altLang="en-US" sz="1500">
                <a:solidFill>
                  <a:schemeClr val="accent6"/>
                </a:solidFill>
              </a:rPr>
              <a:t>纯</a:t>
            </a:r>
            <a:r>
              <a:rPr lang="en-US" altLang="zh-CN" sz="1500">
                <a:solidFill>
                  <a:schemeClr val="accent6"/>
                </a:solidFill>
              </a:rPr>
              <a:t>P2P</a:t>
            </a:r>
            <a:r>
              <a:rPr lang="zh-CN" altLang="en-US" sz="1500">
                <a:solidFill>
                  <a:schemeClr val="accent6"/>
                </a:solidFill>
              </a:rPr>
              <a:t>结构网络应用</a:t>
            </a:r>
          </a:p>
          <a:p>
            <a:endParaRPr lang="zh-CN" altLang="en-US" sz="1500"/>
          </a:p>
          <a:p>
            <a:r>
              <a:rPr lang="zh-CN" altLang="en-US" sz="1500"/>
              <a:t>混合结构网络应用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790" y="2357120"/>
            <a:ext cx="1066381" cy="106638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539" y="4885239"/>
            <a:ext cx="1066381" cy="10663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375" y="4885239"/>
            <a:ext cx="1066381" cy="1066381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937375" y="2678748"/>
            <a:ext cx="1074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小电影</a:t>
            </a:r>
            <a:endParaRPr kumimoji="1"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9738360" y="6137693"/>
            <a:ext cx="2381250" cy="553998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对等端：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Peer</a:t>
            </a:r>
            <a:endParaRPr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904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1020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1.5 </a:t>
            </a:r>
            <a:r>
              <a:rPr lang="zh-CN" altLang="en-US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计算机网络体系结构</a:t>
            </a:r>
            <a:endParaRPr lang="zh-CN" altLang="en-US" sz="2800" dirty="0"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5180" y="2140083"/>
            <a:ext cx="11121462" cy="526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开放系统互连（</a:t>
            </a:r>
            <a:r>
              <a:rPr lang="en-US" altLang="zh-CN" sz="2130" dirty="0" smtClean="0">
                <a:latin typeface="微软雅黑" panose="020B0503020204020204" charset="-122"/>
                <a:ea typeface="微软雅黑" panose="020B0503020204020204" charset="-122"/>
              </a:rPr>
              <a:t>Open System Interconnection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2130" dirty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 OSI 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）参考模型：</a:t>
            </a:r>
            <a:r>
              <a:rPr lang="en-US" altLang="zh-CN" sz="2130" dirty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国际标准化组织</a:t>
            </a:r>
          </a:p>
        </p:txBody>
      </p:sp>
      <p:sp>
        <p:nvSpPr>
          <p:cNvPr id="7" name="文本框 2"/>
          <p:cNvSpPr txBox="1"/>
          <p:nvPr>
            <p:custDataLst>
              <p:tags r:id="rId1"/>
            </p:custDataLst>
          </p:nvPr>
        </p:nvSpPr>
        <p:spPr>
          <a:xfrm>
            <a:off x="735180" y="89017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1.5.2.1 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OSI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039610" y="298963"/>
            <a:ext cx="4403092" cy="1496624"/>
            <a:chOff x="7946572" y="245965"/>
            <a:chExt cx="3246994" cy="1496793"/>
          </a:xfrm>
        </p:grpSpPr>
        <p:sp>
          <p:nvSpPr>
            <p:cNvPr id="5" name="左大括号 4"/>
            <p:cNvSpPr/>
            <p:nvPr/>
          </p:nvSpPr>
          <p:spPr>
            <a:xfrm>
              <a:off x="9645928" y="245965"/>
              <a:ext cx="83821" cy="1409224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6" name="矩形 5"/>
            <p:cNvSpPr/>
            <p:nvPr/>
          </p:nvSpPr>
          <p:spPr>
            <a:xfrm>
              <a:off x="9527872" y="493876"/>
              <a:ext cx="1454244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sz="14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OSI</a:t>
              </a:r>
              <a:r>
                <a:rPr lang="zh-CN" altLang="en-US" sz="14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参考模型</a:t>
              </a:r>
              <a:endParaRPr lang="zh-CN" altLang="en-US" sz="1400" kern="900" spc="-10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508204" y="1446180"/>
              <a:ext cx="1492716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sz="1400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五层参考模型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7946572" y="730898"/>
              <a:ext cx="2276585" cy="3078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计算机网络体系结构</a:t>
              </a:r>
              <a:endParaRPr lang="zh-CN" altLang="en-US" sz="1400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9645928" y="855772"/>
              <a:ext cx="1056701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sz="1400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有关术语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9435158" y="1170873"/>
              <a:ext cx="1758408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sz="14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TCP/IP</a:t>
              </a:r>
              <a:r>
                <a:rPr lang="zh-CN" altLang="en-US" sz="14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参考模型</a:t>
              </a: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9457690" y="130921"/>
            <a:ext cx="2734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chemeClr val="tx1"/>
                </a:solidFill>
              </a:rPr>
              <a:t>计算机网络体系结构定义</a:t>
            </a:r>
          </a:p>
        </p:txBody>
      </p:sp>
      <p:grpSp>
        <p:nvGrpSpPr>
          <p:cNvPr id="29" name="组 28"/>
          <p:cNvGrpSpPr/>
          <p:nvPr/>
        </p:nvGrpSpPr>
        <p:grpSpPr>
          <a:xfrm>
            <a:off x="4286501" y="2779540"/>
            <a:ext cx="1691070" cy="3878384"/>
            <a:chOff x="8201075" y="2051361"/>
            <a:chExt cx="1611883" cy="4663382"/>
          </a:xfrm>
          <a:noFill/>
        </p:grpSpPr>
        <p:sp>
          <p:nvSpPr>
            <p:cNvPr id="16" name="圆角矩形 15"/>
            <p:cNvSpPr/>
            <p:nvPr/>
          </p:nvSpPr>
          <p:spPr>
            <a:xfrm>
              <a:off x="8201075" y="2051361"/>
              <a:ext cx="1551709" cy="400110"/>
            </a:xfrm>
            <a:prstGeom prst="round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应用层</a:t>
              </a:r>
              <a:endParaRPr kumimoji="1" lang="zh-CN" altLang="en-US" dirty="0"/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8210380" y="2757943"/>
              <a:ext cx="1551709" cy="400110"/>
            </a:xfrm>
            <a:prstGeom prst="round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表示层</a:t>
              </a:r>
              <a:endParaRPr kumimoji="1" lang="zh-CN" altLang="en-US" dirty="0"/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8224235" y="3470470"/>
              <a:ext cx="1551709" cy="400110"/>
            </a:xfrm>
            <a:prstGeom prst="round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会话层</a:t>
              </a:r>
              <a:endParaRPr kumimoji="1" lang="zh-CN" altLang="en-US" dirty="0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8238089" y="4182997"/>
              <a:ext cx="1551709" cy="400110"/>
            </a:xfrm>
            <a:prstGeom prst="round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传输层</a:t>
              </a:r>
              <a:endParaRPr kumimoji="1" lang="zh-CN" altLang="en-US" dirty="0"/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8247394" y="4889579"/>
              <a:ext cx="1551709" cy="400110"/>
            </a:xfrm>
            <a:prstGeom prst="round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网络层</a:t>
              </a:r>
              <a:endParaRPr kumimoji="1" lang="zh-CN" altLang="en-US" dirty="0"/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8261249" y="5602106"/>
              <a:ext cx="1551709" cy="400110"/>
            </a:xfrm>
            <a:prstGeom prst="round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数据链路层</a:t>
              </a:r>
              <a:endParaRPr kumimoji="1" lang="zh-CN" altLang="en-US" dirty="0"/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8261249" y="6314633"/>
              <a:ext cx="1551709" cy="400110"/>
            </a:xfrm>
            <a:prstGeom prst="round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物理层</a:t>
              </a:r>
              <a:endParaRPr kumimoji="1" lang="zh-CN" altLang="en-US" dirty="0"/>
            </a:p>
          </p:txBody>
        </p:sp>
        <p:sp>
          <p:nvSpPr>
            <p:cNvPr id="23" name="上下箭头 22"/>
            <p:cNvSpPr/>
            <p:nvPr/>
          </p:nvSpPr>
          <p:spPr>
            <a:xfrm>
              <a:off x="8843140" y="2451471"/>
              <a:ext cx="193963" cy="306472"/>
            </a:xfrm>
            <a:prstGeom prst="upDownArrow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上下箭头 23"/>
            <p:cNvSpPr/>
            <p:nvPr/>
          </p:nvSpPr>
          <p:spPr>
            <a:xfrm>
              <a:off x="8843140" y="3158053"/>
              <a:ext cx="193963" cy="306472"/>
            </a:xfrm>
            <a:prstGeom prst="upDownArrow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上下箭头 24"/>
            <p:cNvSpPr/>
            <p:nvPr/>
          </p:nvSpPr>
          <p:spPr>
            <a:xfrm>
              <a:off x="8843140" y="3870580"/>
              <a:ext cx="193963" cy="306472"/>
            </a:xfrm>
            <a:prstGeom prst="upDownArrow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上下箭头 25"/>
            <p:cNvSpPr/>
            <p:nvPr/>
          </p:nvSpPr>
          <p:spPr>
            <a:xfrm>
              <a:off x="8843140" y="4577162"/>
              <a:ext cx="193963" cy="306472"/>
            </a:xfrm>
            <a:prstGeom prst="upDownArrow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上下箭头 26"/>
            <p:cNvSpPr/>
            <p:nvPr/>
          </p:nvSpPr>
          <p:spPr>
            <a:xfrm>
              <a:off x="8843140" y="5295634"/>
              <a:ext cx="193963" cy="306472"/>
            </a:xfrm>
            <a:prstGeom prst="upDownArrow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上下箭头 27"/>
            <p:cNvSpPr/>
            <p:nvPr/>
          </p:nvSpPr>
          <p:spPr>
            <a:xfrm>
              <a:off x="8843140" y="6002216"/>
              <a:ext cx="193963" cy="306472"/>
            </a:xfrm>
            <a:prstGeom prst="upDownArrow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199911" y="160016"/>
            <a:ext cx="23180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altLang="zh-CN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1.5.2.1OSI</a:t>
            </a:r>
            <a:r>
              <a:rPr lang="zh-CN" altLang="sk-SK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参考</a:t>
            </a:r>
            <a:r>
              <a:rPr lang="zh-CN" altLang="sk-SK" sz="1200" dirty="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模型</a:t>
            </a:r>
            <a:endParaRPr lang="zh-CN" altLang="sk-SK" sz="12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54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0">
                <a:latin typeface="方正清刻本悦宋简体" panose="02000000000000000000" charset="-122"/>
                <a:ea typeface="方正清刻本悦宋简体" panose="02000000000000000000" charset="-122"/>
              </a:rPr>
              <a:t>2.1 </a:t>
            </a:r>
            <a:r>
              <a:rPr lang="zh-CN" altLang="en-US" sz="2800" b="0">
                <a:latin typeface="方正清刻本悦宋简体" panose="02000000000000000000" charset="-122"/>
                <a:ea typeface="方正清刻本悦宋简体" panose="02000000000000000000" charset="-122"/>
              </a:rPr>
              <a:t>计算机网络应用体系结构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35380" y="1353185"/>
            <a:ext cx="10209530" cy="788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2.1.2 </a:t>
            </a:r>
            <a:r>
              <a:rPr lang="zh-CN" altLang="en-US" sz="2400" dirty="0" smtClean="0"/>
              <a:t>纯</a:t>
            </a:r>
            <a:r>
              <a:rPr lang="en-US" altLang="zh-CN" sz="2400" dirty="0" smtClean="0"/>
              <a:t>P2P</a:t>
            </a:r>
            <a:r>
              <a:rPr lang="zh-CN" altLang="en-US" sz="2400" dirty="0" smtClean="0"/>
              <a:t>结构</a:t>
            </a:r>
            <a:r>
              <a:rPr lang="zh-CN" altLang="en-US" sz="2400" dirty="0"/>
              <a:t>应用</a:t>
            </a:r>
            <a:endParaRPr lang="en-US" altLang="zh-CN" sz="2400" dirty="0"/>
          </a:p>
          <a:p>
            <a:r>
              <a:rPr lang="zh-CN" altLang="en-US" sz="2130" dirty="0">
                <a:sym typeface="+mn-ea"/>
              </a:rPr>
              <a:t>      </a:t>
            </a:r>
            <a:endParaRPr lang="en-US" altLang="zh-CN" sz="2130" dirty="0"/>
          </a:p>
        </p:txBody>
      </p:sp>
      <p:sp>
        <p:nvSpPr>
          <p:cNvPr id="5" name="五边形 4"/>
          <p:cNvSpPr/>
          <p:nvPr/>
        </p:nvSpPr>
        <p:spPr>
          <a:xfrm rot="10800000">
            <a:off x="5478145" y="1321435"/>
            <a:ext cx="612140" cy="405130"/>
          </a:xfrm>
          <a:prstGeom prst="homePlat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478145" y="883285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选择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492115" y="1335405"/>
            <a:ext cx="641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选择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552066" y="2357120"/>
            <a:ext cx="1939724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0" dirty="0" smtClean="0"/>
              <a:t>P2P</a:t>
            </a:r>
            <a:r>
              <a:rPr lang="zh-CN" altLang="en-US" sz="2130" dirty="0" smtClean="0"/>
              <a:t>模式</a:t>
            </a:r>
            <a:r>
              <a:rPr lang="zh-CN" altLang="en-US" sz="2130" dirty="0"/>
              <a:t>下载              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937375" y="906780"/>
            <a:ext cx="370014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/>
              <a:t>计算机网络应用结构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8803005" y="514985"/>
            <a:ext cx="198755" cy="111506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9001760" y="384810"/>
            <a:ext cx="623570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>
                <a:solidFill>
                  <a:schemeClr val="tx1"/>
                </a:solidFill>
              </a:rPr>
              <a:t>客户</a:t>
            </a:r>
            <a:r>
              <a:rPr lang="en-US" altLang="zh-CN" sz="1500">
                <a:solidFill>
                  <a:schemeClr val="tx1"/>
                </a:solidFill>
              </a:rPr>
              <a:t>/</a:t>
            </a:r>
            <a:r>
              <a:rPr lang="zh-CN" altLang="en-US" sz="1500">
                <a:solidFill>
                  <a:schemeClr val="tx1"/>
                </a:solidFill>
              </a:rPr>
              <a:t>服务器（</a:t>
            </a:r>
            <a:r>
              <a:rPr lang="en-US" altLang="zh-CN" sz="1500">
                <a:solidFill>
                  <a:schemeClr val="tx1"/>
                </a:solidFill>
              </a:rPr>
              <a:t>C/S</a:t>
            </a:r>
            <a:r>
              <a:rPr lang="zh-CN" altLang="en-US" sz="1500">
                <a:solidFill>
                  <a:schemeClr val="tx1"/>
                </a:solidFill>
              </a:rPr>
              <a:t>）结构网络应用</a:t>
            </a:r>
          </a:p>
          <a:p>
            <a:endParaRPr lang="en-US" altLang="zh-CN" sz="1500"/>
          </a:p>
          <a:p>
            <a:r>
              <a:rPr lang="zh-CN" altLang="en-US" sz="1500">
                <a:solidFill>
                  <a:schemeClr val="accent6"/>
                </a:solidFill>
              </a:rPr>
              <a:t>纯</a:t>
            </a:r>
            <a:r>
              <a:rPr lang="en-US" altLang="zh-CN" sz="1500">
                <a:solidFill>
                  <a:schemeClr val="accent6"/>
                </a:solidFill>
              </a:rPr>
              <a:t>P2P</a:t>
            </a:r>
            <a:r>
              <a:rPr lang="zh-CN" altLang="en-US" sz="1500">
                <a:solidFill>
                  <a:schemeClr val="accent6"/>
                </a:solidFill>
              </a:rPr>
              <a:t>结构网络应用</a:t>
            </a:r>
          </a:p>
          <a:p>
            <a:endParaRPr lang="zh-CN" altLang="en-US" sz="1500"/>
          </a:p>
          <a:p>
            <a:r>
              <a:rPr lang="zh-CN" altLang="en-US" sz="1500"/>
              <a:t>混合结构网络应用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790" y="2357120"/>
            <a:ext cx="1066381" cy="106638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539" y="4885239"/>
            <a:ext cx="1066381" cy="10663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375" y="4885239"/>
            <a:ext cx="1066381" cy="1066381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937375" y="2678748"/>
            <a:ext cx="1074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小电影</a:t>
            </a:r>
            <a:endParaRPr kumimoji="1" lang="zh-CN" altLang="en-US"/>
          </a:p>
        </p:txBody>
      </p:sp>
      <p:cxnSp>
        <p:nvCxnSpPr>
          <p:cNvPr id="16" name="直线箭头连接符 15"/>
          <p:cNvCxnSpPr>
            <a:stCxn id="11" idx="2"/>
            <a:endCxn id="13" idx="0"/>
          </p:cNvCxnSpPr>
          <p:nvPr/>
        </p:nvCxnSpPr>
        <p:spPr>
          <a:xfrm flipH="1">
            <a:off x="5049730" y="3423501"/>
            <a:ext cx="1296251" cy="14617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>
            <a:stCxn id="11" idx="2"/>
            <a:endCxn id="14" idx="0"/>
          </p:cNvCxnSpPr>
          <p:nvPr/>
        </p:nvCxnSpPr>
        <p:spPr>
          <a:xfrm>
            <a:off x="6345981" y="3423501"/>
            <a:ext cx="1124585" cy="14617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738360" y="6137693"/>
            <a:ext cx="2381250" cy="553998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对等端：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Peer</a:t>
            </a:r>
            <a:endParaRPr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480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0">
                <a:latin typeface="方正清刻本悦宋简体" panose="02000000000000000000" charset="-122"/>
                <a:ea typeface="方正清刻本悦宋简体" panose="02000000000000000000" charset="-122"/>
              </a:rPr>
              <a:t>2.1 </a:t>
            </a:r>
            <a:r>
              <a:rPr lang="zh-CN" altLang="en-US" sz="2800" b="0">
                <a:latin typeface="方正清刻本悦宋简体" panose="02000000000000000000" charset="-122"/>
                <a:ea typeface="方正清刻本悦宋简体" panose="02000000000000000000" charset="-122"/>
              </a:rPr>
              <a:t>计算机网络应用体系结构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35380" y="1353185"/>
            <a:ext cx="10209530" cy="788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2.1.2 </a:t>
            </a:r>
            <a:r>
              <a:rPr lang="zh-CN" altLang="en-US" sz="2400" dirty="0" smtClean="0"/>
              <a:t>纯</a:t>
            </a:r>
            <a:r>
              <a:rPr lang="en-US" altLang="zh-CN" sz="2400" dirty="0" smtClean="0"/>
              <a:t>P2P</a:t>
            </a:r>
            <a:r>
              <a:rPr lang="zh-CN" altLang="en-US" sz="2400" dirty="0" smtClean="0"/>
              <a:t>结构</a:t>
            </a:r>
            <a:r>
              <a:rPr lang="zh-CN" altLang="en-US" sz="2400" dirty="0"/>
              <a:t>应用</a:t>
            </a:r>
            <a:endParaRPr lang="en-US" altLang="zh-CN" sz="2400" dirty="0"/>
          </a:p>
          <a:p>
            <a:r>
              <a:rPr lang="zh-CN" altLang="en-US" sz="2130" dirty="0">
                <a:sym typeface="+mn-ea"/>
              </a:rPr>
              <a:t>      </a:t>
            </a:r>
            <a:endParaRPr lang="en-US" altLang="zh-CN" sz="2130" dirty="0"/>
          </a:p>
        </p:txBody>
      </p:sp>
      <p:sp>
        <p:nvSpPr>
          <p:cNvPr id="5" name="五边形 4"/>
          <p:cNvSpPr/>
          <p:nvPr/>
        </p:nvSpPr>
        <p:spPr>
          <a:xfrm rot="10800000">
            <a:off x="5478145" y="1321435"/>
            <a:ext cx="612140" cy="405130"/>
          </a:xfrm>
          <a:prstGeom prst="homePlat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478145" y="883285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选择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492115" y="1335405"/>
            <a:ext cx="641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选择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552066" y="2357120"/>
            <a:ext cx="1939724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0" dirty="0" smtClean="0"/>
              <a:t>P2P</a:t>
            </a:r>
            <a:r>
              <a:rPr lang="zh-CN" altLang="en-US" sz="2130" dirty="0" smtClean="0"/>
              <a:t>模式</a:t>
            </a:r>
            <a:r>
              <a:rPr lang="zh-CN" altLang="en-US" sz="2130" dirty="0"/>
              <a:t>下载              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937375" y="906780"/>
            <a:ext cx="370014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/>
              <a:t>计算机网络应用结构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8803005" y="514985"/>
            <a:ext cx="198755" cy="111506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9001760" y="384810"/>
            <a:ext cx="623570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>
                <a:solidFill>
                  <a:schemeClr val="tx1"/>
                </a:solidFill>
              </a:rPr>
              <a:t>客户</a:t>
            </a:r>
            <a:r>
              <a:rPr lang="en-US" altLang="zh-CN" sz="1500">
                <a:solidFill>
                  <a:schemeClr val="tx1"/>
                </a:solidFill>
              </a:rPr>
              <a:t>/</a:t>
            </a:r>
            <a:r>
              <a:rPr lang="zh-CN" altLang="en-US" sz="1500">
                <a:solidFill>
                  <a:schemeClr val="tx1"/>
                </a:solidFill>
              </a:rPr>
              <a:t>服务器（</a:t>
            </a:r>
            <a:r>
              <a:rPr lang="en-US" altLang="zh-CN" sz="1500">
                <a:solidFill>
                  <a:schemeClr val="tx1"/>
                </a:solidFill>
              </a:rPr>
              <a:t>C/S</a:t>
            </a:r>
            <a:r>
              <a:rPr lang="zh-CN" altLang="en-US" sz="1500">
                <a:solidFill>
                  <a:schemeClr val="tx1"/>
                </a:solidFill>
              </a:rPr>
              <a:t>）结构网络应用</a:t>
            </a:r>
          </a:p>
          <a:p>
            <a:endParaRPr lang="en-US" altLang="zh-CN" sz="1500"/>
          </a:p>
          <a:p>
            <a:r>
              <a:rPr lang="zh-CN" altLang="en-US" sz="1500">
                <a:solidFill>
                  <a:schemeClr val="accent6"/>
                </a:solidFill>
              </a:rPr>
              <a:t>纯</a:t>
            </a:r>
            <a:r>
              <a:rPr lang="en-US" altLang="zh-CN" sz="1500">
                <a:solidFill>
                  <a:schemeClr val="accent6"/>
                </a:solidFill>
              </a:rPr>
              <a:t>P2P</a:t>
            </a:r>
            <a:r>
              <a:rPr lang="zh-CN" altLang="en-US" sz="1500">
                <a:solidFill>
                  <a:schemeClr val="accent6"/>
                </a:solidFill>
              </a:rPr>
              <a:t>结构网络应用</a:t>
            </a:r>
          </a:p>
          <a:p>
            <a:endParaRPr lang="zh-CN" altLang="en-US" sz="1500"/>
          </a:p>
          <a:p>
            <a:r>
              <a:rPr lang="zh-CN" altLang="en-US" sz="1500"/>
              <a:t>混合结构网络应用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790" y="2357120"/>
            <a:ext cx="1066381" cy="106638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539" y="4885239"/>
            <a:ext cx="1066381" cy="10663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375" y="4885239"/>
            <a:ext cx="1066381" cy="1066381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937375" y="2678748"/>
            <a:ext cx="1074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小电影</a:t>
            </a:r>
            <a:endParaRPr kumimoji="1" lang="zh-CN" altLang="en-US"/>
          </a:p>
        </p:txBody>
      </p:sp>
      <p:cxnSp>
        <p:nvCxnSpPr>
          <p:cNvPr id="16" name="直线箭头连接符 15"/>
          <p:cNvCxnSpPr>
            <a:stCxn id="11" idx="2"/>
            <a:endCxn id="13" idx="0"/>
          </p:cNvCxnSpPr>
          <p:nvPr/>
        </p:nvCxnSpPr>
        <p:spPr>
          <a:xfrm flipH="1">
            <a:off x="5049730" y="3423501"/>
            <a:ext cx="1296251" cy="14617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>
            <a:stCxn id="11" idx="2"/>
            <a:endCxn id="14" idx="0"/>
          </p:cNvCxnSpPr>
          <p:nvPr/>
        </p:nvCxnSpPr>
        <p:spPr>
          <a:xfrm>
            <a:off x="6345981" y="3423501"/>
            <a:ext cx="1124585" cy="14617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>
            <a:stCxn id="14" idx="1"/>
            <a:endCxn id="13" idx="3"/>
          </p:cNvCxnSpPr>
          <p:nvPr/>
        </p:nvCxnSpPr>
        <p:spPr>
          <a:xfrm flipH="1">
            <a:off x="5582920" y="5418430"/>
            <a:ext cx="135445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/>
          <p:nvPr/>
        </p:nvCxnSpPr>
        <p:spPr>
          <a:xfrm>
            <a:off x="5582920" y="5643018"/>
            <a:ext cx="135445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9738360" y="6137693"/>
            <a:ext cx="2381250" cy="553998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对等端：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Peer</a:t>
            </a:r>
            <a:endParaRPr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313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0">
                <a:latin typeface="方正清刻本悦宋简体" panose="02000000000000000000" charset="-122"/>
                <a:ea typeface="方正清刻本悦宋简体" panose="02000000000000000000" charset="-122"/>
              </a:rPr>
              <a:t>2.1 </a:t>
            </a:r>
            <a:r>
              <a:rPr lang="zh-CN" altLang="en-US" sz="2800" b="0">
                <a:latin typeface="方正清刻本悦宋简体" panose="02000000000000000000" charset="-122"/>
                <a:ea typeface="方正清刻本悦宋简体" panose="02000000000000000000" charset="-122"/>
              </a:rPr>
              <a:t>计算机网络应用体系结构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35380" y="1353185"/>
            <a:ext cx="10209530" cy="788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2.1.3 </a:t>
            </a:r>
            <a:r>
              <a:rPr lang="zh-CN" altLang="en-US" sz="2400"/>
              <a:t>混合结构网络应用</a:t>
            </a:r>
            <a:endParaRPr lang="en-US" altLang="zh-CN" sz="2400"/>
          </a:p>
          <a:p>
            <a:r>
              <a:rPr lang="zh-CN" altLang="en-US" sz="2130">
                <a:sym typeface="+mn-ea"/>
              </a:rPr>
              <a:t>      </a:t>
            </a:r>
            <a:endParaRPr lang="en-US" altLang="zh-CN" sz="2130"/>
          </a:p>
        </p:txBody>
      </p:sp>
      <p:sp>
        <p:nvSpPr>
          <p:cNvPr id="5" name="五边形 4"/>
          <p:cNvSpPr/>
          <p:nvPr/>
        </p:nvSpPr>
        <p:spPr>
          <a:xfrm rot="10800000">
            <a:off x="5478145" y="1321435"/>
            <a:ext cx="612140" cy="405130"/>
          </a:xfrm>
          <a:prstGeom prst="homePlat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478145" y="883285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选择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492115" y="1335405"/>
            <a:ext cx="641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选择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659890" y="1993900"/>
            <a:ext cx="6089015" cy="4191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130" dirty="0">
                <a:sym typeface="+mn-ea"/>
              </a:rPr>
              <a:t> </a:t>
            </a:r>
            <a:r>
              <a:rPr lang="zh-CN" altLang="en-US" sz="2130" dirty="0">
                <a:sym typeface="+mn-ea"/>
              </a:rPr>
              <a:t>混合结构网络应用将</a:t>
            </a:r>
            <a:r>
              <a:rPr lang="en-US" altLang="zh-CN" sz="2130" dirty="0">
                <a:sym typeface="+mn-ea"/>
              </a:rPr>
              <a:t>C/S</a:t>
            </a:r>
            <a:r>
              <a:rPr lang="zh-CN" altLang="en-US" sz="2130" dirty="0">
                <a:sym typeface="+mn-ea"/>
              </a:rPr>
              <a:t>应用和</a:t>
            </a:r>
            <a:r>
              <a:rPr lang="en-US" altLang="zh-CN" sz="2130" dirty="0">
                <a:sym typeface="+mn-ea"/>
              </a:rPr>
              <a:t>P2P</a:t>
            </a:r>
            <a:r>
              <a:rPr lang="zh-CN" altLang="en-US" sz="2130" dirty="0">
                <a:sym typeface="+mn-ea"/>
              </a:rPr>
              <a:t>应用相结合。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937375" y="906780"/>
            <a:ext cx="370014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/>
              <a:t>计算机网络应用结构</a:t>
            </a:r>
          </a:p>
        </p:txBody>
      </p:sp>
      <p:sp>
        <p:nvSpPr>
          <p:cNvPr id="15" name="左大括号 14"/>
          <p:cNvSpPr/>
          <p:nvPr/>
        </p:nvSpPr>
        <p:spPr>
          <a:xfrm>
            <a:off x="8803005" y="514985"/>
            <a:ext cx="198755" cy="111506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001760" y="384810"/>
            <a:ext cx="623570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>
                <a:solidFill>
                  <a:schemeClr val="tx1"/>
                </a:solidFill>
              </a:rPr>
              <a:t>客户</a:t>
            </a:r>
            <a:r>
              <a:rPr lang="en-US" altLang="zh-CN" sz="1500">
                <a:solidFill>
                  <a:schemeClr val="tx1"/>
                </a:solidFill>
              </a:rPr>
              <a:t>/</a:t>
            </a:r>
            <a:r>
              <a:rPr lang="zh-CN" altLang="en-US" sz="1500">
                <a:solidFill>
                  <a:schemeClr val="tx1"/>
                </a:solidFill>
              </a:rPr>
              <a:t>服务器（</a:t>
            </a:r>
            <a:r>
              <a:rPr lang="en-US" altLang="zh-CN" sz="1500">
                <a:solidFill>
                  <a:schemeClr val="tx1"/>
                </a:solidFill>
              </a:rPr>
              <a:t>C/S</a:t>
            </a:r>
            <a:r>
              <a:rPr lang="zh-CN" altLang="en-US" sz="1500">
                <a:solidFill>
                  <a:schemeClr val="tx1"/>
                </a:solidFill>
              </a:rPr>
              <a:t>）结构网络应用</a:t>
            </a:r>
          </a:p>
          <a:p>
            <a:endParaRPr lang="en-US" altLang="zh-CN" sz="1500"/>
          </a:p>
          <a:p>
            <a:r>
              <a:rPr lang="zh-CN" altLang="en-US" sz="1500">
                <a:solidFill>
                  <a:schemeClr val="accent6"/>
                </a:solidFill>
              </a:rPr>
              <a:t>纯</a:t>
            </a:r>
            <a:r>
              <a:rPr lang="en-US" altLang="zh-CN" sz="1500">
                <a:solidFill>
                  <a:schemeClr val="accent6"/>
                </a:solidFill>
              </a:rPr>
              <a:t>P2P</a:t>
            </a:r>
            <a:r>
              <a:rPr lang="zh-CN" altLang="en-US" sz="1500">
                <a:solidFill>
                  <a:schemeClr val="accent6"/>
                </a:solidFill>
              </a:rPr>
              <a:t>结构网络应用</a:t>
            </a:r>
          </a:p>
          <a:p>
            <a:endParaRPr lang="zh-CN" altLang="en-US" sz="1500"/>
          </a:p>
          <a:p>
            <a:r>
              <a:rPr lang="zh-CN" altLang="en-US" sz="1500"/>
              <a:t>混合结构网络应用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40532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>
                <a:latin typeface="方正清刻本悦宋简体" panose="02000000000000000000" charset="-122"/>
                <a:ea typeface="方正清刻本悦宋简体" panose="02000000000000000000" charset="-122"/>
              </a:rPr>
              <a:t>练习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36600" y="1711325"/>
            <a:ext cx="7032625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0"/>
              <a:t>WWW</a:t>
            </a:r>
            <a:r>
              <a:rPr lang="zh-CN" altLang="en-US" sz="2130"/>
              <a:t>采用的是（</a:t>
            </a:r>
            <a:r>
              <a:rPr lang="zh-CN" altLang="en-US" sz="2130">
                <a:solidFill>
                  <a:schemeClr val="bg2"/>
                </a:solidFill>
              </a:rPr>
              <a:t>客户/服务器（C/S）</a:t>
            </a:r>
            <a:r>
              <a:rPr lang="zh-CN" altLang="en-US" sz="2130"/>
              <a:t>）结构的工作模式。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48" y="152425"/>
            <a:ext cx="1390418" cy="13716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59519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>
                <a:latin typeface="方正清刻本悦宋简体" panose="02000000000000000000" charset="-122"/>
                <a:ea typeface="方正清刻本悦宋简体" panose="02000000000000000000" charset="-122"/>
              </a:rPr>
              <a:t>练习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36600" y="1711325"/>
            <a:ext cx="7032625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0"/>
              <a:t>WWW</a:t>
            </a:r>
            <a:r>
              <a:rPr lang="zh-CN" altLang="en-US" sz="2130"/>
              <a:t>采用的是（</a:t>
            </a:r>
            <a:r>
              <a:rPr lang="zh-CN" altLang="en-US" sz="2130">
                <a:solidFill>
                  <a:schemeClr val="accent6"/>
                </a:solidFill>
              </a:rPr>
              <a:t>客户/服务器（C/S）</a:t>
            </a:r>
            <a:r>
              <a:rPr lang="zh-CN" altLang="en-US" sz="2130"/>
              <a:t>）结构的工作模式。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48" y="152425"/>
            <a:ext cx="1390418" cy="13716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130221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>
                <a:latin typeface="方正清刻本悦宋简体" panose="02000000000000000000" charset="-122"/>
                <a:ea typeface="方正清刻本悦宋简体" panose="02000000000000000000" charset="-122"/>
              </a:rPr>
              <a:t>练习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422400" y="1744980"/>
            <a:ext cx="9347200" cy="3368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0"/>
              <a:t>从体系结构角度来看，在计算机网络应用中，（</a:t>
            </a:r>
            <a:r>
              <a:rPr lang="en-US" altLang="zh-CN" sz="2130">
                <a:solidFill>
                  <a:schemeClr val="bg2"/>
                </a:solidFill>
              </a:rPr>
              <a:t>B</a:t>
            </a:r>
            <a:r>
              <a:rPr lang="zh-CN" altLang="en-US" sz="2130"/>
              <a:t>）的网络应用是最典型的、最基本的网络应用。</a:t>
            </a:r>
          </a:p>
          <a:p>
            <a:endParaRPr lang="zh-CN" altLang="en-US" sz="2130"/>
          </a:p>
          <a:p>
            <a:r>
              <a:rPr lang="zh-CN" altLang="en-US" sz="2130"/>
              <a:t>A:纯P2P结构</a:t>
            </a:r>
          </a:p>
          <a:p>
            <a:endParaRPr lang="zh-CN" altLang="en-US" sz="2130"/>
          </a:p>
          <a:p>
            <a:r>
              <a:rPr lang="zh-CN" altLang="en-US" sz="2130"/>
              <a:t>B:客户/服务器结构</a:t>
            </a:r>
          </a:p>
          <a:p>
            <a:endParaRPr lang="zh-CN" altLang="en-US" sz="2130"/>
          </a:p>
          <a:p>
            <a:r>
              <a:rPr lang="zh-CN" altLang="en-US" sz="2130"/>
              <a:t>C:混合结构</a:t>
            </a:r>
          </a:p>
          <a:p>
            <a:endParaRPr lang="zh-CN" altLang="en-US" sz="2130"/>
          </a:p>
          <a:p>
            <a:r>
              <a:rPr lang="zh-CN" altLang="en-US" sz="2130"/>
              <a:t>D:拓扑结构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48" y="152425"/>
            <a:ext cx="1390418" cy="13716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6539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>
                <a:latin typeface="方正清刻本悦宋简体" panose="02000000000000000000" charset="-122"/>
                <a:ea typeface="方正清刻本悦宋简体" panose="02000000000000000000" charset="-122"/>
              </a:rPr>
              <a:t>练习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422400" y="1744980"/>
            <a:ext cx="9347200" cy="3368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0"/>
              <a:t>从体系结构角度来看，在计算机网络应用中，（</a:t>
            </a:r>
            <a:r>
              <a:rPr lang="en-US" altLang="zh-CN" sz="2130">
                <a:solidFill>
                  <a:schemeClr val="accent6"/>
                </a:solidFill>
              </a:rPr>
              <a:t>B</a:t>
            </a:r>
            <a:r>
              <a:rPr lang="zh-CN" altLang="en-US" sz="2130"/>
              <a:t>）的网络应用是最典型的、最基本的网络应用。</a:t>
            </a:r>
          </a:p>
          <a:p>
            <a:endParaRPr lang="zh-CN" altLang="en-US" sz="2130"/>
          </a:p>
          <a:p>
            <a:r>
              <a:rPr lang="zh-CN" altLang="en-US" sz="2130"/>
              <a:t>A:纯P2P结构</a:t>
            </a:r>
          </a:p>
          <a:p>
            <a:endParaRPr lang="zh-CN" altLang="en-US" sz="2130"/>
          </a:p>
          <a:p>
            <a:r>
              <a:rPr lang="zh-CN" altLang="en-US" sz="2130">
                <a:solidFill>
                  <a:schemeClr val="accent6"/>
                </a:solidFill>
              </a:rPr>
              <a:t>B:客户/服务器结构</a:t>
            </a:r>
            <a:endParaRPr lang="zh-CN" altLang="en-US" sz="2130"/>
          </a:p>
          <a:p>
            <a:endParaRPr lang="zh-CN" altLang="en-US" sz="2130"/>
          </a:p>
          <a:p>
            <a:r>
              <a:rPr lang="zh-CN" altLang="en-US" sz="2130"/>
              <a:t>C:混合结构</a:t>
            </a:r>
          </a:p>
          <a:p>
            <a:endParaRPr lang="zh-CN" altLang="en-US" sz="2130"/>
          </a:p>
          <a:p>
            <a:r>
              <a:rPr lang="zh-CN" altLang="en-US" sz="2130"/>
              <a:t>D:拓扑结构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48" y="152425"/>
            <a:ext cx="1390418" cy="13716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41781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>
                <a:latin typeface="方正清刻本悦宋简体" panose="02000000000000000000" charset="-122"/>
                <a:ea typeface="方正清刻本悦宋简体" panose="02000000000000000000" charset="-122"/>
              </a:rPr>
              <a:t>练习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422400" y="1744980"/>
            <a:ext cx="9347200" cy="3040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130"/>
              <a:t>从体系结构角度，计算机网络应用不包括（</a:t>
            </a:r>
            <a:r>
              <a:rPr lang="en-US" sz="2130">
                <a:solidFill>
                  <a:schemeClr val="bg2"/>
                </a:solidFill>
              </a:rPr>
              <a:t>C</a:t>
            </a:r>
            <a:r>
              <a:rPr sz="2130"/>
              <a:t>）</a:t>
            </a:r>
          </a:p>
          <a:p>
            <a:endParaRPr sz="2130"/>
          </a:p>
          <a:p>
            <a:r>
              <a:rPr sz="2130"/>
              <a:t>A:客户/服务器结构</a:t>
            </a:r>
          </a:p>
          <a:p>
            <a:endParaRPr sz="2130"/>
          </a:p>
          <a:p>
            <a:r>
              <a:rPr sz="2130"/>
              <a:t>B:P2P结构</a:t>
            </a:r>
          </a:p>
          <a:p>
            <a:endParaRPr sz="2130"/>
          </a:p>
          <a:p>
            <a:r>
              <a:rPr sz="2130"/>
              <a:t>C:拓扑结构</a:t>
            </a:r>
          </a:p>
          <a:p>
            <a:endParaRPr sz="2130"/>
          </a:p>
          <a:p>
            <a:r>
              <a:rPr sz="2130"/>
              <a:t>D:混合结构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48" y="152425"/>
            <a:ext cx="1390418" cy="13716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16962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>
                <a:latin typeface="方正清刻本悦宋简体" panose="02000000000000000000" charset="-122"/>
                <a:ea typeface="方正清刻本悦宋简体" panose="02000000000000000000" charset="-122"/>
              </a:rPr>
              <a:t>练习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422400" y="1744980"/>
            <a:ext cx="9347200" cy="3040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130"/>
              <a:t>从体系结构角度，计算机网络应用不包括（</a:t>
            </a:r>
            <a:r>
              <a:rPr lang="en-US" sz="2130">
                <a:solidFill>
                  <a:schemeClr val="accent6"/>
                </a:solidFill>
              </a:rPr>
              <a:t>C</a:t>
            </a:r>
            <a:r>
              <a:rPr sz="2130"/>
              <a:t>）</a:t>
            </a:r>
          </a:p>
          <a:p>
            <a:endParaRPr sz="2130"/>
          </a:p>
          <a:p>
            <a:r>
              <a:rPr sz="2130"/>
              <a:t>A:客户/服务器结构</a:t>
            </a:r>
          </a:p>
          <a:p>
            <a:endParaRPr sz="2130"/>
          </a:p>
          <a:p>
            <a:r>
              <a:rPr sz="2130"/>
              <a:t>B:P2P结构</a:t>
            </a:r>
          </a:p>
          <a:p>
            <a:endParaRPr sz="2130"/>
          </a:p>
          <a:p>
            <a:r>
              <a:rPr sz="2130">
                <a:solidFill>
                  <a:schemeClr val="accent6"/>
                </a:solidFill>
              </a:rPr>
              <a:t>C:拓扑结构</a:t>
            </a:r>
          </a:p>
          <a:p>
            <a:endParaRPr sz="2130"/>
          </a:p>
          <a:p>
            <a:r>
              <a:rPr sz="2130"/>
              <a:t>D:混合结构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48" y="152425"/>
            <a:ext cx="1390418" cy="13716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75209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>
                <a:latin typeface="方正清刻本悦宋简体" panose="02000000000000000000" charset="-122"/>
                <a:ea typeface="方正清刻本悦宋简体" panose="02000000000000000000" charset="-122"/>
              </a:rPr>
              <a:t>练习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422400" y="1744980"/>
            <a:ext cx="9347200" cy="3040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130"/>
              <a:t>在计算机网络应用中，下列关于纯P2P结构网络应用的说法中错误的是（</a:t>
            </a:r>
            <a:r>
              <a:rPr lang="en-US" sz="2130">
                <a:solidFill>
                  <a:schemeClr val="bg2"/>
                </a:solidFill>
              </a:rPr>
              <a:t>B</a:t>
            </a:r>
            <a:r>
              <a:rPr sz="2130"/>
              <a:t>）</a:t>
            </a:r>
          </a:p>
          <a:p>
            <a:endParaRPr sz="2130"/>
          </a:p>
          <a:p>
            <a:r>
              <a:rPr sz="2130"/>
              <a:t>A:没有一直在运行的传统服务器</a:t>
            </a:r>
          </a:p>
          <a:p>
            <a:endParaRPr sz="2130"/>
          </a:p>
          <a:p>
            <a:r>
              <a:rPr sz="2130"/>
              <a:t>B:通信只在客户与服务器之间进行，客户与客户之间不进行直接通信</a:t>
            </a:r>
          </a:p>
          <a:p>
            <a:endParaRPr sz="2130"/>
          </a:p>
          <a:p>
            <a:r>
              <a:rPr sz="2130"/>
              <a:t>C:对等端软件通常运行在普通用户的计算设备上</a:t>
            </a:r>
          </a:p>
          <a:p>
            <a:endParaRPr sz="2130"/>
          </a:p>
          <a:p>
            <a:r>
              <a:rPr sz="2130"/>
              <a:t>D:每个对等端是一个服务器与客户的结合体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48" y="152425"/>
            <a:ext cx="1390418" cy="13716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1772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/>
        </p:nvSpPr>
        <p:spPr>
          <a:xfrm>
            <a:off x="461492" y="3096581"/>
            <a:ext cx="2036724" cy="1338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/>
              <a:t>老板：把这封信送给河北的珂卉。很</a:t>
            </a:r>
            <a:r>
              <a:rPr kumimoji="1" lang="zh-CN" altLang="en-US" smtClean="0"/>
              <a:t>着急，快点送。</a:t>
            </a:r>
            <a:endParaRPr kumimoji="1"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3436031" y="350920"/>
            <a:ext cx="383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秘书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：好的，老板，我用顺丰送信。</a:t>
            </a:r>
            <a:endParaRPr kumimoji="1"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>
            <a:off x="3436029" y="1211519"/>
            <a:ext cx="601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秘书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：珂卉说的是英语，所以我得把信翻译成英文。</a:t>
            </a:r>
            <a:endParaRPr kumimoji="1"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3436029" y="2113343"/>
            <a:ext cx="6012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秘书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：我先打个电话，看看那个地址可以吗。并且我得监控什么时候送到。</a:t>
            </a:r>
            <a:endParaRPr kumimoji="1"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3436028" y="3123681"/>
            <a:ext cx="6012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秘书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：</a:t>
            </a:r>
            <a:r>
              <a:rPr kumimoji="1" lang="zh-CN" altLang="en-US" dirty="0"/>
              <a:t>因为信的内容太多，我分成几个小组寄这些信。并且告知对方，收到一封通知我一下。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436027" y="4178799"/>
            <a:ext cx="601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秘书</a:t>
            </a:r>
            <a:r>
              <a:rPr kumimoji="1" lang="en-US" altLang="zh-CN" dirty="0" smtClean="0"/>
              <a:t>5</a:t>
            </a:r>
            <a:r>
              <a:rPr kumimoji="1" lang="zh-CN" altLang="en-US" dirty="0" smtClean="0"/>
              <a:t>：我给每个小组加上我们的地址，和对方的地址。</a:t>
            </a:r>
            <a:endParaRPr kumimoji="1"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3436027" y="5189137"/>
            <a:ext cx="601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秘书</a:t>
            </a:r>
            <a:r>
              <a:rPr kumimoji="1" lang="en-US" altLang="zh-CN" dirty="0" smtClean="0"/>
              <a:t>6</a:t>
            </a:r>
            <a:r>
              <a:rPr kumimoji="1" lang="zh-CN" altLang="en-US" dirty="0" smtClean="0"/>
              <a:t>：我给每个小组加上我们的</a:t>
            </a:r>
            <a:r>
              <a:rPr kumimoji="1" lang="en-US" altLang="zh-CN" dirty="0" smtClean="0"/>
              <a:t>ID</a:t>
            </a:r>
            <a:r>
              <a:rPr kumimoji="1" lang="zh-CN" altLang="en-US" dirty="0" smtClean="0"/>
              <a:t>和对方的</a:t>
            </a:r>
            <a:r>
              <a:rPr kumimoji="1" lang="en-US" altLang="zh-CN" dirty="0" smtClean="0"/>
              <a:t>ID</a:t>
            </a:r>
            <a:r>
              <a:rPr kumimoji="1" lang="zh-CN" altLang="en-US" dirty="0" smtClean="0"/>
              <a:t>。</a:t>
            </a:r>
            <a:endParaRPr kumimoji="1" lang="zh-CN" altLang="en-US" dirty="0"/>
          </a:p>
        </p:txBody>
      </p:sp>
      <p:sp>
        <p:nvSpPr>
          <p:cNvPr id="46" name="文本框 45"/>
          <p:cNvSpPr txBox="1"/>
          <p:nvPr/>
        </p:nvSpPr>
        <p:spPr>
          <a:xfrm>
            <a:off x="3436027" y="6040188"/>
            <a:ext cx="601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秘书</a:t>
            </a:r>
            <a:r>
              <a:rPr kumimoji="1" lang="en-US" altLang="zh-CN" dirty="0" smtClean="0"/>
              <a:t>7</a:t>
            </a:r>
            <a:r>
              <a:rPr kumimoji="1" lang="zh-CN" altLang="en-US" dirty="0" smtClean="0"/>
              <a:t>：信很急，所以用飞机吧。</a:t>
            </a:r>
            <a:endParaRPr kumimoji="1" lang="zh-CN" altLang="en-US" dirty="0"/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2"/>
          <a:srcRect l="34445" r="4767"/>
          <a:stretch/>
        </p:blipFill>
        <p:spPr>
          <a:xfrm>
            <a:off x="807504" y="1628851"/>
            <a:ext cx="1344699" cy="1245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矩形 10"/>
          <p:cNvSpPr/>
          <p:nvPr/>
        </p:nvSpPr>
        <p:spPr>
          <a:xfrm>
            <a:off x="199911" y="160016"/>
            <a:ext cx="23180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altLang="zh-CN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1.5.2.1OSI</a:t>
            </a:r>
            <a:r>
              <a:rPr lang="zh-CN" altLang="sk-SK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参考</a:t>
            </a:r>
            <a:r>
              <a:rPr lang="zh-CN" altLang="sk-SK" sz="1200" dirty="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模型</a:t>
            </a:r>
            <a:endParaRPr lang="zh-CN" altLang="sk-SK" sz="12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935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>
                <a:latin typeface="方正清刻本悦宋简体" panose="02000000000000000000" charset="-122"/>
                <a:ea typeface="方正清刻本悦宋简体" panose="02000000000000000000" charset="-122"/>
              </a:rPr>
              <a:t>练习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422400" y="1744980"/>
            <a:ext cx="9347200" cy="3040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130"/>
              <a:t>在计算机网络应用中，下列关于纯P2P结构网络应用的说法中错误的是（</a:t>
            </a:r>
            <a:r>
              <a:rPr lang="en-US" sz="2130">
                <a:solidFill>
                  <a:schemeClr val="accent6"/>
                </a:solidFill>
              </a:rPr>
              <a:t>B</a:t>
            </a:r>
            <a:r>
              <a:rPr sz="2130"/>
              <a:t>）</a:t>
            </a:r>
          </a:p>
          <a:p>
            <a:endParaRPr sz="2130"/>
          </a:p>
          <a:p>
            <a:r>
              <a:rPr sz="2130"/>
              <a:t>A:没有一直在运行的传统服务器</a:t>
            </a:r>
          </a:p>
          <a:p>
            <a:endParaRPr sz="2130"/>
          </a:p>
          <a:p>
            <a:r>
              <a:rPr sz="2130">
                <a:solidFill>
                  <a:srgbClr val="FF0000"/>
                </a:solidFill>
              </a:rPr>
              <a:t>B:通信只在客户与服务器之间进行，客户与客户之间不进行直接通信</a:t>
            </a:r>
          </a:p>
          <a:p>
            <a:endParaRPr sz="2130"/>
          </a:p>
          <a:p>
            <a:r>
              <a:rPr sz="2130"/>
              <a:t>C:对等端软件通常运行在普通用户的计算设备上</a:t>
            </a:r>
          </a:p>
          <a:p>
            <a:endParaRPr sz="2130"/>
          </a:p>
          <a:p>
            <a:r>
              <a:rPr sz="2130"/>
              <a:t>D:每个对等端是一个服务器与客户的结合体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48" y="152425"/>
            <a:ext cx="1390418" cy="13716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24386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92225" y="3072765"/>
            <a:ext cx="3700145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0"/>
              <a:t>计算机网络应用结构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096385" y="1914525"/>
            <a:ext cx="719391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/>
              <a:t>客户</a:t>
            </a:r>
            <a:r>
              <a:rPr lang="en-US" altLang="zh-CN"/>
              <a:t>/</a:t>
            </a:r>
            <a:r>
              <a:rPr lang="zh-CN" altLang="en-US"/>
              <a:t>服务器（</a:t>
            </a:r>
            <a:r>
              <a:rPr lang="en-US" altLang="zh-CN"/>
              <a:t>C/S</a:t>
            </a:r>
            <a:r>
              <a:rPr lang="zh-CN" altLang="en-US"/>
              <a:t>）结构网络应用：（</a:t>
            </a:r>
            <a:r>
              <a:rPr lang="zh-CN" altLang="en-US">
                <a:solidFill>
                  <a:schemeClr val="bg2"/>
                </a:solidFill>
              </a:rPr>
              <a:t>服务器</a:t>
            </a:r>
            <a:r>
              <a:rPr lang="zh-CN" altLang="en-US"/>
              <a:t>）</a:t>
            </a:r>
            <a:r>
              <a:rPr lang="zh-CN" altLang="en-US">
                <a:sym typeface="+mn-ea"/>
              </a:rPr>
              <a:t>需先运行起来，做好接受通信的准备，主动发起通信的是（</a:t>
            </a:r>
            <a:r>
              <a:rPr lang="zh-CN" altLang="en-US">
                <a:solidFill>
                  <a:schemeClr val="bg2"/>
                </a:solidFill>
                <a:sym typeface="+mn-ea"/>
              </a:rPr>
              <a:t>客户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pPr fontAlgn="auto">
              <a:lnSpc>
                <a:spcPct val="150000"/>
              </a:lnSpc>
            </a:pPr>
            <a:endParaRPr lang="en-US" altLang="zh-CN"/>
          </a:p>
          <a:p>
            <a:pPr fontAlgn="auto">
              <a:lnSpc>
                <a:spcPct val="150000"/>
              </a:lnSpc>
            </a:pPr>
            <a:r>
              <a:rPr lang="zh-CN" altLang="en-US"/>
              <a:t>纯</a:t>
            </a:r>
            <a:r>
              <a:rPr lang="en-US" altLang="zh-CN"/>
              <a:t>P2P</a:t>
            </a:r>
            <a:r>
              <a:rPr lang="zh-CN" altLang="en-US"/>
              <a:t>结构网络应用</a:t>
            </a:r>
          </a:p>
          <a:p>
            <a:pPr fontAlgn="auto">
              <a:lnSpc>
                <a:spcPct val="150000"/>
              </a:lnSpc>
            </a:pP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混合结构网络应用</a:t>
            </a:r>
          </a:p>
        </p:txBody>
      </p:sp>
      <p:sp>
        <p:nvSpPr>
          <p:cNvPr id="7" name="左大括号 6"/>
          <p:cNvSpPr/>
          <p:nvPr/>
        </p:nvSpPr>
        <p:spPr>
          <a:xfrm>
            <a:off x="3964940" y="2065655"/>
            <a:ext cx="118110" cy="23749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6894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92225" y="3072765"/>
            <a:ext cx="3700145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0"/>
              <a:t>计算机网络应用结构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096385" y="1914525"/>
            <a:ext cx="719391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/>
              <a:t>客户</a:t>
            </a:r>
            <a:r>
              <a:rPr lang="en-US" altLang="zh-CN"/>
              <a:t>/</a:t>
            </a:r>
            <a:r>
              <a:rPr lang="zh-CN" altLang="en-US"/>
              <a:t>服务器（</a:t>
            </a:r>
            <a:r>
              <a:rPr lang="en-US" altLang="zh-CN"/>
              <a:t>C/S</a:t>
            </a:r>
            <a:r>
              <a:rPr lang="zh-CN" altLang="en-US"/>
              <a:t>）结构网络应用：（</a:t>
            </a:r>
            <a:r>
              <a:rPr lang="zh-CN" altLang="en-US">
                <a:solidFill>
                  <a:schemeClr val="accent6"/>
                </a:solidFill>
              </a:rPr>
              <a:t>服务器</a:t>
            </a:r>
            <a:r>
              <a:rPr lang="zh-CN" altLang="en-US"/>
              <a:t>）</a:t>
            </a:r>
            <a:r>
              <a:rPr lang="zh-CN" altLang="en-US">
                <a:sym typeface="+mn-ea"/>
              </a:rPr>
              <a:t>需先运行起来，做好接受通信的准备，主动发起通信的是（</a:t>
            </a:r>
            <a:r>
              <a:rPr lang="zh-CN" altLang="en-US">
                <a:solidFill>
                  <a:schemeClr val="accent6"/>
                </a:solidFill>
                <a:sym typeface="+mn-ea"/>
              </a:rPr>
              <a:t>客户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pPr fontAlgn="auto">
              <a:lnSpc>
                <a:spcPct val="150000"/>
              </a:lnSpc>
            </a:pPr>
            <a:endParaRPr lang="en-US" altLang="zh-CN"/>
          </a:p>
          <a:p>
            <a:pPr fontAlgn="auto">
              <a:lnSpc>
                <a:spcPct val="150000"/>
              </a:lnSpc>
            </a:pPr>
            <a:r>
              <a:rPr lang="zh-CN" altLang="en-US"/>
              <a:t>纯</a:t>
            </a:r>
            <a:r>
              <a:rPr lang="en-US" altLang="zh-CN"/>
              <a:t>P2P</a:t>
            </a:r>
            <a:r>
              <a:rPr lang="zh-CN" altLang="en-US"/>
              <a:t>结构网络应用</a:t>
            </a:r>
          </a:p>
          <a:p>
            <a:pPr fontAlgn="auto">
              <a:lnSpc>
                <a:spcPct val="150000"/>
              </a:lnSpc>
            </a:pP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混合结构网络应用</a:t>
            </a:r>
          </a:p>
        </p:txBody>
      </p:sp>
      <p:sp>
        <p:nvSpPr>
          <p:cNvPr id="7" name="左大括号 6"/>
          <p:cNvSpPr/>
          <p:nvPr/>
        </p:nvSpPr>
        <p:spPr>
          <a:xfrm>
            <a:off x="3964940" y="2065655"/>
            <a:ext cx="118110" cy="23749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374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0">
                <a:latin typeface="方正清刻本悦宋简体" panose="02000000000000000000" charset="-122"/>
                <a:ea typeface="方正清刻本悦宋简体" panose="02000000000000000000" charset="-122"/>
              </a:rPr>
              <a:t>2.2 </a:t>
            </a:r>
            <a:r>
              <a:rPr lang="zh-CN" altLang="en-US" sz="2800" b="0">
                <a:latin typeface="方正清刻本悦宋简体" panose="02000000000000000000" charset="-122"/>
                <a:ea typeface="方正清刻本悦宋简体" panose="02000000000000000000" charset="-122"/>
              </a:rPr>
              <a:t>网络通信应用通信基本原理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35380" y="1353185"/>
            <a:ext cx="10209530" cy="788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2.1.2</a:t>
            </a:r>
            <a:r>
              <a:rPr lang="zh-CN" altLang="en-US" sz="2400" dirty="0" smtClean="0"/>
              <a:t> 网络</a:t>
            </a:r>
            <a:r>
              <a:rPr lang="zh-CN" altLang="en-US" sz="2400" dirty="0"/>
              <a:t>应用的基本通信过程</a:t>
            </a:r>
            <a:endParaRPr lang="en-US" altLang="zh-CN" sz="2400" dirty="0"/>
          </a:p>
          <a:p>
            <a:r>
              <a:rPr lang="zh-CN" altLang="en-US" sz="2130" dirty="0">
                <a:sym typeface="+mn-ea"/>
              </a:rPr>
              <a:t>      </a:t>
            </a:r>
            <a:endParaRPr lang="en-US" altLang="zh-CN" sz="2130" dirty="0"/>
          </a:p>
        </p:txBody>
      </p:sp>
      <p:sp>
        <p:nvSpPr>
          <p:cNvPr id="5" name="五边形 4"/>
          <p:cNvSpPr/>
          <p:nvPr/>
        </p:nvSpPr>
        <p:spPr>
          <a:xfrm rot="10800000">
            <a:off x="6211570" y="1388110"/>
            <a:ext cx="612140" cy="405130"/>
          </a:xfrm>
          <a:prstGeom prst="homePlat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211570" y="949960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选择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225540" y="1402080"/>
            <a:ext cx="641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选择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62806" y="2275523"/>
            <a:ext cx="10697528" cy="584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130" dirty="0"/>
              <a:t>网络应用的基本通信过程就是运行在不同主机上的</a:t>
            </a:r>
            <a:r>
              <a:rPr lang="zh-CN" altLang="en-US" sz="2130" dirty="0">
                <a:solidFill>
                  <a:srgbClr val="FF0000"/>
                </a:solidFill>
              </a:rPr>
              <a:t>应用进程</a:t>
            </a:r>
            <a:r>
              <a:rPr lang="zh-CN" altLang="en-US" sz="2130" dirty="0"/>
              <a:t>间以</a:t>
            </a:r>
            <a:r>
              <a:rPr lang="en-US" altLang="zh-CN" sz="2130" dirty="0">
                <a:solidFill>
                  <a:srgbClr val="FF0000"/>
                </a:solidFill>
              </a:rPr>
              <a:t>C/S</a:t>
            </a:r>
            <a:r>
              <a:rPr lang="zh-CN" altLang="en-US" sz="2130" dirty="0">
                <a:solidFill>
                  <a:srgbClr val="FF0000"/>
                </a:solidFill>
              </a:rPr>
              <a:t>方式</a:t>
            </a:r>
            <a:r>
              <a:rPr lang="zh-CN" altLang="en-US" sz="2130" dirty="0" smtClean="0"/>
              <a:t>进行的</a:t>
            </a:r>
            <a:r>
              <a:rPr lang="zh-CN" altLang="en-US" sz="2130" dirty="0"/>
              <a:t>通信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7778115" y="424180"/>
            <a:ext cx="8393430" cy="783590"/>
            <a:chOff x="12249" y="668"/>
            <a:chExt cx="13218" cy="1234"/>
          </a:xfrm>
        </p:grpSpPr>
        <p:sp>
          <p:nvSpPr>
            <p:cNvPr id="15" name="文本框 14"/>
            <p:cNvSpPr txBox="1"/>
            <p:nvPr/>
          </p:nvSpPr>
          <p:spPr>
            <a:xfrm>
              <a:off x="12249" y="1039"/>
              <a:ext cx="3398" cy="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/>
                <a:t>网络应用通信基本原理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5647" y="668"/>
              <a:ext cx="9820" cy="1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>
                  <a:solidFill>
                    <a:schemeClr val="accent6"/>
                  </a:solidFill>
                </a:rPr>
                <a:t>网络应用的基本通信过程</a:t>
              </a:r>
              <a:endParaRPr lang="zh-CN" altLang="en-US" sz="1500">
                <a:solidFill>
                  <a:schemeClr val="tx1"/>
                </a:solidFill>
              </a:endParaRPr>
            </a:p>
            <a:p>
              <a:endParaRPr lang="en-US" altLang="zh-CN" sz="1500"/>
            </a:p>
            <a:p>
              <a:r>
                <a:rPr lang="zh-CN" altLang="en-US" sz="1500"/>
                <a:t>网络应用编程接口</a:t>
              </a:r>
            </a:p>
          </p:txBody>
        </p:sp>
        <p:sp>
          <p:nvSpPr>
            <p:cNvPr id="17" name="左大括号 16"/>
            <p:cNvSpPr/>
            <p:nvPr/>
          </p:nvSpPr>
          <p:spPr>
            <a:xfrm>
              <a:off x="15659" y="842"/>
              <a:ext cx="119" cy="903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417" y="4288980"/>
            <a:ext cx="1774935" cy="17749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8521" y="5176446"/>
            <a:ext cx="1054100" cy="144600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7060" y="3346809"/>
            <a:ext cx="1054100" cy="13462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796" y="4288979"/>
            <a:ext cx="1774935" cy="177493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5527" y="5176446"/>
            <a:ext cx="1054100" cy="144600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4015" y="3345848"/>
            <a:ext cx="1054100" cy="1346200"/>
          </a:xfrm>
          <a:prstGeom prst="rect">
            <a:avLst/>
          </a:prstGeom>
        </p:spPr>
      </p:pic>
      <p:cxnSp>
        <p:nvCxnSpPr>
          <p:cNvPr id="21" name="直线箭头连接符 20"/>
          <p:cNvCxnSpPr>
            <a:stCxn id="11" idx="3"/>
            <a:endCxn id="20" idx="1"/>
          </p:cNvCxnSpPr>
          <p:nvPr/>
        </p:nvCxnSpPr>
        <p:spPr>
          <a:xfrm flipV="1">
            <a:off x="4561160" y="4018948"/>
            <a:ext cx="2162855" cy="9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>
            <a:stCxn id="10" idx="3"/>
            <a:endCxn id="19" idx="1"/>
          </p:cNvCxnSpPr>
          <p:nvPr/>
        </p:nvCxnSpPr>
        <p:spPr>
          <a:xfrm>
            <a:off x="4592621" y="5899451"/>
            <a:ext cx="213290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/>
          <p:nvPr/>
        </p:nvCxnSpPr>
        <p:spPr>
          <a:xfrm flipH="1">
            <a:off x="4561160" y="4227494"/>
            <a:ext cx="2162855" cy="9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/>
          <p:nvPr/>
        </p:nvCxnSpPr>
        <p:spPr>
          <a:xfrm flipH="1">
            <a:off x="4561159" y="6065349"/>
            <a:ext cx="2162855" cy="9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107580" y="72073"/>
            <a:ext cx="24929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2.2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第二节 网络应用通信基本原理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397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0">
                <a:latin typeface="方正清刻本悦宋简体" panose="02000000000000000000" charset="-122"/>
                <a:ea typeface="方正清刻本悦宋简体" panose="02000000000000000000" charset="-122"/>
              </a:rPr>
              <a:t>2.2 </a:t>
            </a:r>
            <a:r>
              <a:rPr lang="zh-CN" altLang="en-US" sz="2800" b="0">
                <a:latin typeface="方正清刻本悦宋简体" panose="02000000000000000000" charset="-122"/>
                <a:ea typeface="方正清刻本悦宋简体" panose="02000000000000000000" charset="-122"/>
              </a:rPr>
              <a:t>网络通信应用通信基本原理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35380" y="1353185"/>
            <a:ext cx="10209530" cy="788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2.1.2 </a:t>
            </a:r>
            <a:r>
              <a:rPr lang="zh-CN" altLang="en-US" sz="2400" dirty="0"/>
              <a:t>网络应用编程接口</a:t>
            </a:r>
            <a:endParaRPr lang="en-US" altLang="zh-CN" sz="2400" dirty="0"/>
          </a:p>
          <a:p>
            <a:r>
              <a:rPr lang="zh-CN" altLang="en-US" sz="2130" dirty="0">
                <a:sym typeface="+mn-ea"/>
              </a:rPr>
              <a:t>      </a:t>
            </a:r>
            <a:endParaRPr lang="en-US" altLang="zh-CN" sz="2130" dirty="0"/>
          </a:p>
        </p:txBody>
      </p:sp>
      <p:sp>
        <p:nvSpPr>
          <p:cNvPr id="5" name="五边形 4"/>
          <p:cNvSpPr/>
          <p:nvPr/>
        </p:nvSpPr>
        <p:spPr>
          <a:xfrm rot="10800000">
            <a:off x="5478145" y="1321435"/>
            <a:ext cx="612140" cy="405130"/>
          </a:xfrm>
          <a:prstGeom prst="homePlat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478145" y="883285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选择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492115" y="1335405"/>
            <a:ext cx="641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选择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115" y="2005120"/>
            <a:ext cx="7025485" cy="3049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7778115" y="424180"/>
            <a:ext cx="8393430" cy="783590"/>
            <a:chOff x="12249" y="668"/>
            <a:chExt cx="13218" cy="1234"/>
          </a:xfrm>
        </p:grpSpPr>
        <p:sp>
          <p:nvSpPr>
            <p:cNvPr id="6" name="文本框 5"/>
            <p:cNvSpPr txBox="1"/>
            <p:nvPr/>
          </p:nvSpPr>
          <p:spPr>
            <a:xfrm>
              <a:off x="12249" y="1039"/>
              <a:ext cx="3398" cy="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/>
                <a:t>网络应用通信基本原理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5647" y="668"/>
              <a:ext cx="9820" cy="1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>
                  <a:solidFill>
                    <a:schemeClr val="tx1"/>
                  </a:solidFill>
                </a:rPr>
                <a:t>网络应用的基本通信过程</a:t>
              </a:r>
            </a:p>
            <a:p>
              <a:endParaRPr lang="en-US" altLang="zh-CN" sz="1500">
                <a:solidFill>
                  <a:schemeClr val="tx1"/>
                </a:solidFill>
              </a:endParaRPr>
            </a:p>
            <a:p>
              <a:r>
                <a:rPr lang="zh-CN" altLang="en-US" sz="1500">
                  <a:solidFill>
                    <a:schemeClr val="accent6"/>
                  </a:solidFill>
                </a:rPr>
                <a:t>网络应用编程接口</a:t>
              </a:r>
            </a:p>
          </p:txBody>
        </p:sp>
        <p:sp>
          <p:nvSpPr>
            <p:cNvPr id="10" name="左大括号 9"/>
            <p:cNvSpPr/>
            <p:nvPr/>
          </p:nvSpPr>
          <p:spPr>
            <a:xfrm>
              <a:off x="15659" y="842"/>
              <a:ext cx="119" cy="903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/>
        </p:nvSpPr>
        <p:spPr>
          <a:xfrm>
            <a:off x="7387422" y="5843156"/>
            <a:ext cx="4679038" cy="646331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333333"/>
                </a:solidFill>
                <a:latin typeface="+mj-ea"/>
                <a:ea typeface="+mj-ea"/>
              </a:rPr>
              <a:t>API</a:t>
            </a:r>
            <a:r>
              <a:rPr lang="zh-CN" altLang="en-US" dirty="0" smtClean="0">
                <a:solidFill>
                  <a:srgbClr val="333333"/>
                </a:solidFill>
                <a:latin typeface="+mj-ea"/>
                <a:ea typeface="+mj-ea"/>
              </a:rPr>
              <a:t>：</a:t>
            </a:r>
            <a:r>
              <a:rPr lang="it-IT" altLang="zh-CN" dirty="0" smtClean="0">
                <a:solidFill>
                  <a:srgbClr val="333333"/>
                </a:solidFill>
                <a:latin typeface="+mj-ea"/>
                <a:ea typeface="+mj-ea"/>
              </a:rPr>
              <a:t>Application</a:t>
            </a:r>
            <a:r>
              <a:rPr lang="it-IT" altLang="zh-CN" dirty="0">
                <a:solidFill>
                  <a:srgbClr val="333333"/>
                </a:solidFill>
                <a:latin typeface="+mj-ea"/>
                <a:ea typeface="+mj-ea"/>
              </a:rPr>
              <a:t> Programming </a:t>
            </a:r>
            <a:r>
              <a:rPr lang="it-IT" altLang="zh-CN" dirty="0" smtClean="0">
                <a:solidFill>
                  <a:srgbClr val="333333"/>
                </a:solidFill>
                <a:latin typeface="+mj-ea"/>
                <a:ea typeface="+mj-ea"/>
              </a:rPr>
              <a:t>Interface</a:t>
            </a:r>
          </a:p>
          <a:p>
            <a:r>
              <a:rPr lang="zh-CN" altLang="en-US" dirty="0" smtClean="0">
                <a:solidFill>
                  <a:srgbClr val="333333"/>
                </a:solidFill>
                <a:latin typeface="+mj-ea"/>
                <a:ea typeface="+mj-ea"/>
              </a:rPr>
              <a:t>        应用编程接口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0225" y="1862530"/>
            <a:ext cx="1054100" cy="13462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6655" y="1812827"/>
            <a:ext cx="1054100" cy="13462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07580" y="72073"/>
            <a:ext cx="24929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2.2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第二节 网络应用通信基本原理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059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0">
                <a:latin typeface="方正清刻本悦宋简体" panose="02000000000000000000" charset="-122"/>
                <a:ea typeface="方正清刻本悦宋简体" panose="02000000000000000000" charset="-122"/>
              </a:rPr>
              <a:t>2.2 </a:t>
            </a:r>
            <a:r>
              <a:rPr lang="zh-CN" altLang="en-US" sz="2800" b="0">
                <a:latin typeface="方正清刻本悦宋简体" panose="02000000000000000000" charset="-122"/>
                <a:ea typeface="方正清刻本悦宋简体" panose="02000000000000000000" charset="-122"/>
              </a:rPr>
              <a:t>网络通信应用通信基本原理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35380" y="1353185"/>
            <a:ext cx="10209530" cy="788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2.1.2 </a:t>
            </a:r>
            <a:r>
              <a:rPr lang="zh-CN" altLang="en-US" sz="2400"/>
              <a:t>网络应用编程接口</a:t>
            </a:r>
            <a:endParaRPr lang="en-US" altLang="zh-CN" sz="2400"/>
          </a:p>
          <a:p>
            <a:r>
              <a:rPr lang="zh-CN" altLang="en-US" sz="2130">
                <a:sym typeface="+mn-ea"/>
              </a:rPr>
              <a:t>      </a:t>
            </a:r>
            <a:endParaRPr lang="en-US" altLang="zh-CN" sz="2130"/>
          </a:p>
        </p:txBody>
      </p:sp>
      <p:sp>
        <p:nvSpPr>
          <p:cNvPr id="5" name="五边形 4"/>
          <p:cNvSpPr/>
          <p:nvPr/>
        </p:nvSpPr>
        <p:spPr>
          <a:xfrm rot="10800000">
            <a:off x="5478145" y="1321435"/>
            <a:ext cx="612140" cy="405130"/>
          </a:xfrm>
          <a:prstGeom prst="homePlat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478145" y="883285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选择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492115" y="1335405"/>
            <a:ext cx="641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选择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115" y="2005120"/>
            <a:ext cx="7025485" cy="3049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7778115" y="424180"/>
            <a:ext cx="8393430" cy="783590"/>
            <a:chOff x="12249" y="668"/>
            <a:chExt cx="13218" cy="1234"/>
          </a:xfrm>
        </p:grpSpPr>
        <p:sp>
          <p:nvSpPr>
            <p:cNvPr id="6" name="文本框 5"/>
            <p:cNvSpPr txBox="1"/>
            <p:nvPr/>
          </p:nvSpPr>
          <p:spPr>
            <a:xfrm>
              <a:off x="12249" y="1039"/>
              <a:ext cx="3398" cy="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/>
                <a:t>网络应用通信基本原理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5647" y="668"/>
              <a:ext cx="9820" cy="1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>
                  <a:solidFill>
                    <a:schemeClr val="tx1"/>
                  </a:solidFill>
                </a:rPr>
                <a:t>网络应用的基本通信过程</a:t>
              </a:r>
            </a:p>
            <a:p>
              <a:endParaRPr lang="en-US" altLang="zh-CN" sz="1500">
                <a:solidFill>
                  <a:schemeClr val="tx1"/>
                </a:solidFill>
              </a:endParaRPr>
            </a:p>
            <a:p>
              <a:r>
                <a:rPr lang="zh-CN" altLang="en-US" sz="1500">
                  <a:solidFill>
                    <a:schemeClr val="accent6"/>
                  </a:solidFill>
                </a:rPr>
                <a:t>网络应用编程接口</a:t>
              </a:r>
            </a:p>
          </p:txBody>
        </p:sp>
        <p:sp>
          <p:nvSpPr>
            <p:cNvPr id="10" name="左大括号 9"/>
            <p:cNvSpPr/>
            <p:nvPr/>
          </p:nvSpPr>
          <p:spPr>
            <a:xfrm>
              <a:off x="15659" y="842"/>
              <a:ext cx="119" cy="903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225" y="1862530"/>
            <a:ext cx="1054100" cy="13462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6655" y="1812827"/>
            <a:ext cx="1054100" cy="13462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07580" y="72073"/>
            <a:ext cx="24929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2.2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第二节 网络应用通信基本原理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072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0">
                <a:latin typeface="方正清刻本悦宋简体" panose="02000000000000000000" charset="-122"/>
                <a:ea typeface="方正清刻本悦宋简体" panose="02000000000000000000" charset="-122"/>
              </a:rPr>
              <a:t>2.2 </a:t>
            </a:r>
            <a:r>
              <a:rPr lang="zh-CN" altLang="en-US" sz="2800" b="0">
                <a:latin typeface="方正清刻本悦宋简体" panose="02000000000000000000" charset="-122"/>
                <a:ea typeface="方正清刻本悦宋简体" panose="02000000000000000000" charset="-122"/>
              </a:rPr>
              <a:t>网络通信应用通信基本原理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35380" y="1353185"/>
            <a:ext cx="10209530" cy="788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2.1.2 </a:t>
            </a:r>
            <a:r>
              <a:rPr lang="zh-CN" altLang="en-US" sz="2400"/>
              <a:t>网络应用编程接口</a:t>
            </a:r>
            <a:endParaRPr lang="en-US" altLang="zh-CN" sz="2400"/>
          </a:p>
          <a:p>
            <a:r>
              <a:rPr lang="zh-CN" altLang="en-US" sz="2130">
                <a:sym typeface="+mn-ea"/>
              </a:rPr>
              <a:t>      </a:t>
            </a:r>
            <a:endParaRPr lang="en-US" altLang="zh-CN" sz="2130"/>
          </a:p>
        </p:txBody>
      </p:sp>
      <p:sp>
        <p:nvSpPr>
          <p:cNvPr id="5" name="五边形 4"/>
          <p:cNvSpPr/>
          <p:nvPr/>
        </p:nvSpPr>
        <p:spPr>
          <a:xfrm rot="10800000">
            <a:off x="5478145" y="1321435"/>
            <a:ext cx="612140" cy="405130"/>
          </a:xfrm>
          <a:prstGeom prst="homePlat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478145" y="883285"/>
            <a:ext cx="67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选择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492115" y="1335405"/>
            <a:ext cx="641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选择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115" y="2005120"/>
            <a:ext cx="7025485" cy="3049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7778115" y="424180"/>
            <a:ext cx="8393430" cy="783590"/>
            <a:chOff x="12249" y="668"/>
            <a:chExt cx="13218" cy="1234"/>
          </a:xfrm>
        </p:grpSpPr>
        <p:sp>
          <p:nvSpPr>
            <p:cNvPr id="6" name="文本框 5"/>
            <p:cNvSpPr txBox="1"/>
            <p:nvPr/>
          </p:nvSpPr>
          <p:spPr>
            <a:xfrm>
              <a:off x="12249" y="1039"/>
              <a:ext cx="3398" cy="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/>
                <a:t>网络应用通信基本原理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5647" y="668"/>
              <a:ext cx="9820" cy="1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>
                  <a:solidFill>
                    <a:schemeClr val="tx1"/>
                  </a:solidFill>
                </a:rPr>
                <a:t>网络应用的基本通信过程</a:t>
              </a:r>
            </a:p>
            <a:p>
              <a:endParaRPr lang="en-US" altLang="zh-CN" sz="1500">
                <a:solidFill>
                  <a:schemeClr val="tx1"/>
                </a:solidFill>
              </a:endParaRPr>
            </a:p>
            <a:p>
              <a:r>
                <a:rPr lang="zh-CN" altLang="en-US" sz="1500">
                  <a:solidFill>
                    <a:schemeClr val="accent6"/>
                  </a:solidFill>
                </a:rPr>
                <a:t>网络应用编程接口</a:t>
              </a:r>
            </a:p>
          </p:txBody>
        </p:sp>
        <p:sp>
          <p:nvSpPr>
            <p:cNvPr id="10" name="左大括号 9"/>
            <p:cNvSpPr/>
            <p:nvPr/>
          </p:nvSpPr>
          <p:spPr>
            <a:xfrm>
              <a:off x="15659" y="842"/>
              <a:ext cx="119" cy="903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0225" y="1862530"/>
            <a:ext cx="1054100" cy="13462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6655" y="1812827"/>
            <a:ext cx="1054100" cy="13462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59182" y="5196927"/>
            <a:ext cx="105619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典型的网络应用编程接口是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套接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字（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Socket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）。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对于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一个传输层协议，需要为其接口的每个套接字分配特定的编号，标识该套接字，该编号称为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端口号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zh-CN" altLang="en-US" sz="24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7580" y="72073"/>
            <a:ext cx="24929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2.2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第二节 网络应用通信基本原理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862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>
                <a:latin typeface="方正清刻本悦宋简体" panose="02000000000000000000" charset="-122"/>
                <a:ea typeface="方正清刻本悦宋简体" panose="02000000000000000000" charset="-122"/>
              </a:rPr>
              <a:t>真题练习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422400" y="1744980"/>
            <a:ext cx="9347200" cy="3040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130"/>
              <a:t>典型的网络应用编程接口是（</a:t>
            </a:r>
            <a:r>
              <a:rPr lang="en-US" sz="2130">
                <a:solidFill>
                  <a:schemeClr val="bg2"/>
                </a:solidFill>
              </a:rPr>
              <a:t>D</a:t>
            </a:r>
            <a:r>
              <a:rPr sz="2130"/>
              <a:t>）</a:t>
            </a:r>
          </a:p>
          <a:p>
            <a:endParaRPr sz="2130"/>
          </a:p>
          <a:p>
            <a:r>
              <a:rPr sz="2130"/>
              <a:t>A:端口号</a:t>
            </a:r>
          </a:p>
          <a:p>
            <a:endParaRPr sz="2130"/>
          </a:p>
          <a:p>
            <a:r>
              <a:rPr sz="2130"/>
              <a:t>B:TCP</a:t>
            </a:r>
          </a:p>
          <a:p>
            <a:endParaRPr sz="2130"/>
          </a:p>
          <a:p>
            <a:r>
              <a:rPr sz="2130"/>
              <a:t>C:UDP</a:t>
            </a:r>
          </a:p>
          <a:p>
            <a:endParaRPr sz="2130"/>
          </a:p>
          <a:p>
            <a:r>
              <a:rPr sz="2130"/>
              <a:t>D:套接字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16" y="97752"/>
            <a:ext cx="1588168" cy="15667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942227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>
                <a:latin typeface="方正清刻本悦宋简体" panose="02000000000000000000" charset="-122"/>
                <a:ea typeface="方正清刻本悦宋简体" panose="02000000000000000000" charset="-122"/>
              </a:rPr>
              <a:t>真题练习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422400" y="1744980"/>
            <a:ext cx="9347200" cy="3040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130"/>
              <a:t>典型的网络应用编程接口是（</a:t>
            </a:r>
            <a:r>
              <a:rPr lang="en-US" sz="2130"/>
              <a:t>D</a:t>
            </a:r>
            <a:r>
              <a:rPr sz="2130"/>
              <a:t>）</a:t>
            </a:r>
          </a:p>
          <a:p>
            <a:endParaRPr sz="2130"/>
          </a:p>
          <a:p>
            <a:r>
              <a:rPr sz="2130"/>
              <a:t>A:端口号</a:t>
            </a:r>
          </a:p>
          <a:p>
            <a:endParaRPr sz="2130"/>
          </a:p>
          <a:p>
            <a:r>
              <a:rPr sz="2130"/>
              <a:t>B:TCP</a:t>
            </a:r>
          </a:p>
          <a:p>
            <a:endParaRPr sz="2130"/>
          </a:p>
          <a:p>
            <a:r>
              <a:rPr sz="2130"/>
              <a:t>C:UDP</a:t>
            </a:r>
          </a:p>
          <a:p>
            <a:endParaRPr sz="2130"/>
          </a:p>
          <a:p>
            <a:r>
              <a:rPr sz="2130">
                <a:solidFill>
                  <a:schemeClr val="accent6"/>
                </a:solidFill>
              </a:rPr>
              <a:t>D:套接字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16" y="97752"/>
            <a:ext cx="1588168" cy="15667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30215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>
                <a:latin typeface="方正清刻本悦宋简体" panose="02000000000000000000" charset="-122"/>
                <a:ea typeface="方正清刻本悦宋简体" panose="02000000000000000000" charset="-122"/>
              </a:rPr>
              <a:t>真题练习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329055" y="1784985"/>
            <a:ext cx="10547985" cy="3040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130"/>
              <a:t>在计算机网络应用中，无论哪种类型的网络应用，基本通信方式都是（</a:t>
            </a:r>
            <a:r>
              <a:rPr lang="en-US" sz="2130">
                <a:solidFill>
                  <a:schemeClr val="bg2"/>
                </a:solidFill>
              </a:rPr>
              <a:t>B</a:t>
            </a:r>
            <a:r>
              <a:rPr sz="2130"/>
              <a:t>）通信。</a:t>
            </a:r>
          </a:p>
          <a:p>
            <a:endParaRPr sz="2130"/>
          </a:p>
          <a:p>
            <a:r>
              <a:rPr sz="2130"/>
              <a:t>A:P2P</a:t>
            </a:r>
          </a:p>
          <a:p>
            <a:endParaRPr sz="2130"/>
          </a:p>
          <a:p>
            <a:r>
              <a:rPr sz="2130">
                <a:solidFill>
                  <a:schemeClr val="tx1"/>
                </a:solidFill>
              </a:rPr>
              <a:t>B:C/S</a:t>
            </a:r>
            <a:endParaRPr sz="2130">
              <a:solidFill>
                <a:schemeClr val="accent6"/>
              </a:solidFill>
            </a:endParaRPr>
          </a:p>
          <a:p>
            <a:endParaRPr sz="2130"/>
          </a:p>
          <a:p>
            <a:r>
              <a:rPr sz="2130"/>
              <a:t>C:C/S与P2P相结合</a:t>
            </a:r>
          </a:p>
          <a:p>
            <a:endParaRPr sz="2130"/>
          </a:p>
          <a:p>
            <a:r>
              <a:rPr sz="2130"/>
              <a:t>D:以上都不正确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16" y="97752"/>
            <a:ext cx="1588168" cy="15667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274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10113820" y="320142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应用层</a:t>
            </a:r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10113820" y="1180488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表示层</a:t>
            </a:r>
            <a:endParaRPr kumimoji="1" lang="zh-CN" altLang="en-US" dirty="0"/>
          </a:p>
        </p:txBody>
      </p:sp>
      <p:sp>
        <p:nvSpPr>
          <p:cNvPr id="11" name="上下箭头 10"/>
          <p:cNvSpPr/>
          <p:nvPr/>
        </p:nvSpPr>
        <p:spPr>
          <a:xfrm>
            <a:off x="10728175" y="717538"/>
            <a:ext cx="234320" cy="494544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10113820" y="2159751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会话层</a:t>
            </a:r>
            <a:endParaRPr kumimoji="1" lang="zh-CN" altLang="en-US" dirty="0"/>
          </a:p>
        </p:txBody>
      </p:sp>
      <p:sp>
        <p:nvSpPr>
          <p:cNvPr id="23" name="上下箭头 22"/>
          <p:cNvSpPr/>
          <p:nvPr/>
        </p:nvSpPr>
        <p:spPr>
          <a:xfrm>
            <a:off x="10732725" y="1628851"/>
            <a:ext cx="266092" cy="484492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10113820" y="3166421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传输层</a:t>
            </a:r>
            <a:endParaRPr kumimoji="1" lang="zh-CN" altLang="en-US" dirty="0"/>
          </a:p>
        </p:txBody>
      </p:sp>
      <p:sp>
        <p:nvSpPr>
          <p:cNvPr id="29" name="圆角矩形 28"/>
          <p:cNvSpPr/>
          <p:nvPr/>
        </p:nvSpPr>
        <p:spPr>
          <a:xfrm>
            <a:off x="10150833" y="4178799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网络层</a:t>
            </a:r>
            <a:endParaRPr kumimoji="1" lang="zh-CN" altLang="en-US" dirty="0"/>
          </a:p>
        </p:txBody>
      </p:sp>
      <p:sp>
        <p:nvSpPr>
          <p:cNvPr id="30" name="圆角矩形 29"/>
          <p:cNvSpPr/>
          <p:nvPr/>
        </p:nvSpPr>
        <p:spPr>
          <a:xfrm>
            <a:off x="10150833" y="5191853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数据链路层</a:t>
            </a:r>
            <a:endParaRPr kumimoji="1" lang="zh-CN" altLang="en-US" dirty="0"/>
          </a:p>
        </p:txBody>
      </p:sp>
      <p:sp>
        <p:nvSpPr>
          <p:cNvPr id="31" name="圆角矩形 30"/>
          <p:cNvSpPr/>
          <p:nvPr/>
        </p:nvSpPr>
        <p:spPr>
          <a:xfrm>
            <a:off x="10150833" y="6159181"/>
            <a:ext cx="1440871" cy="3816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物理层</a:t>
            </a:r>
            <a:endParaRPr kumimoji="1" lang="zh-CN" altLang="en-US" dirty="0"/>
          </a:p>
        </p:txBody>
      </p:sp>
      <p:sp>
        <p:nvSpPr>
          <p:cNvPr id="32" name="上下箭头 31"/>
          <p:cNvSpPr/>
          <p:nvPr/>
        </p:nvSpPr>
        <p:spPr>
          <a:xfrm>
            <a:off x="10732725" y="2629137"/>
            <a:ext cx="266092" cy="494544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上下箭头 32"/>
          <p:cNvSpPr/>
          <p:nvPr/>
        </p:nvSpPr>
        <p:spPr>
          <a:xfrm>
            <a:off x="10744304" y="3635468"/>
            <a:ext cx="250207" cy="494819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上下箭头 33"/>
          <p:cNvSpPr/>
          <p:nvPr/>
        </p:nvSpPr>
        <p:spPr>
          <a:xfrm>
            <a:off x="10732723" y="4642137"/>
            <a:ext cx="266093" cy="486037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上下箭头 34"/>
          <p:cNvSpPr/>
          <p:nvPr/>
        </p:nvSpPr>
        <p:spPr>
          <a:xfrm>
            <a:off x="10728175" y="5661239"/>
            <a:ext cx="272334" cy="462466"/>
          </a:xfrm>
          <a:prstGeom prst="up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461492" y="3096581"/>
            <a:ext cx="2036724" cy="1338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/>
              <a:t>老板：把这封信送给河北的珂卉。很</a:t>
            </a:r>
            <a:r>
              <a:rPr kumimoji="1" lang="zh-CN" altLang="en-US" smtClean="0"/>
              <a:t>着急，快点送。</a:t>
            </a:r>
            <a:endParaRPr kumimoji="1"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3436031" y="350920"/>
            <a:ext cx="383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秘书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：好的，老板，我用顺丰送信。</a:t>
            </a:r>
            <a:endParaRPr kumimoji="1"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>
            <a:off x="3436029" y="1211519"/>
            <a:ext cx="601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秘书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：珂卉说的是英语，所以我得把信翻译成英文。</a:t>
            </a:r>
            <a:endParaRPr kumimoji="1"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3436029" y="2113343"/>
            <a:ext cx="6012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秘书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：我先打个电话，看看那个地址可以吗。并且我得监控什么时候送到。</a:t>
            </a:r>
            <a:endParaRPr kumimoji="1"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3436028" y="3123681"/>
            <a:ext cx="6012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秘书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：因为信的内容太多，我分成几个小组寄这些信。并且告知对方，收到一封通知我一下。</a:t>
            </a:r>
            <a:endParaRPr kumimoji="1"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3436027" y="4178799"/>
            <a:ext cx="601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秘书</a:t>
            </a:r>
            <a:r>
              <a:rPr kumimoji="1" lang="en-US" altLang="zh-CN" dirty="0" smtClean="0"/>
              <a:t>5</a:t>
            </a:r>
            <a:r>
              <a:rPr kumimoji="1" lang="zh-CN" altLang="en-US" dirty="0" smtClean="0"/>
              <a:t>：我给每个小组加上我们的地址，和对方的地址。</a:t>
            </a:r>
            <a:endParaRPr kumimoji="1"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3436027" y="5189137"/>
            <a:ext cx="601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秘书</a:t>
            </a:r>
            <a:r>
              <a:rPr kumimoji="1" lang="en-US" altLang="zh-CN" dirty="0" smtClean="0"/>
              <a:t>6</a:t>
            </a:r>
            <a:r>
              <a:rPr kumimoji="1" lang="zh-CN" altLang="en-US" dirty="0" smtClean="0"/>
              <a:t>：我给每个小组加上我们的</a:t>
            </a:r>
            <a:r>
              <a:rPr kumimoji="1" lang="en-US" altLang="zh-CN" dirty="0" smtClean="0"/>
              <a:t>ID</a:t>
            </a:r>
            <a:r>
              <a:rPr kumimoji="1" lang="zh-CN" altLang="en-US" dirty="0" smtClean="0"/>
              <a:t>和对方的</a:t>
            </a:r>
            <a:r>
              <a:rPr kumimoji="1" lang="en-US" altLang="zh-CN" dirty="0" smtClean="0"/>
              <a:t>ID</a:t>
            </a:r>
            <a:r>
              <a:rPr kumimoji="1" lang="zh-CN" altLang="en-US" dirty="0" smtClean="0"/>
              <a:t>。</a:t>
            </a:r>
            <a:endParaRPr kumimoji="1" lang="zh-CN" altLang="en-US" dirty="0"/>
          </a:p>
        </p:txBody>
      </p:sp>
      <p:sp>
        <p:nvSpPr>
          <p:cNvPr id="46" name="文本框 45"/>
          <p:cNvSpPr txBox="1"/>
          <p:nvPr/>
        </p:nvSpPr>
        <p:spPr>
          <a:xfrm>
            <a:off x="3436027" y="6040188"/>
            <a:ext cx="601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秘书</a:t>
            </a:r>
            <a:r>
              <a:rPr kumimoji="1" lang="en-US" altLang="zh-CN" dirty="0" smtClean="0"/>
              <a:t>7</a:t>
            </a:r>
            <a:r>
              <a:rPr kumimoji="1" lang="zh-CN" altLang="en-US" dirty="0" smtClean="0"/>
              <a:t>：信很急，所以用飞机吧。</a:t>
            </a:r>
            <a:endParaRPr kumimoji="1" lang="zh-CN" altLang="en-US" dirty="0"/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2"/>
          <a:srcRect l="34445" r="4767"/>
          <a:stretch/>
        </p:blipFill>
        <p:spPr>
          <a:xfrm>
            <a:off x="807504" y="1628851"/>
            <a:ext cx="1344699" cy="1245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矩形 23"/>
          <p:cNvSpPr/>
          <p:nvPr/>
        </p:nvSpPr>
        <p:spPr>
          <a:xfrm>
            <a:off x="199911" y="160016"/>
            <a:ext cx="23180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altLang="zh-CN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1.5.2.1OSI</a:t>
            </a:r>
            <a:r>
              <a:rPr lang="zh-CN" altLang="sk-SK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参考</a:t>
            </a:r>
            <a:r>
              <a:rPr lang="zh-CN" altLang="sk-SK" sz="1200" dirty="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模型</a:t>
            </a:r>
            <a:endParaRPr lang="zh-CN" altLang="sk-SK" sz="12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540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>
                <a:latin typeface="方正清刻本悦宋简体" panose="02000000000000000000" charset="-122"/>
                <a:ea typeface="方正清刻本悦宋简体" panose="02000000000000000000" charset="-122"/>
              </a:rPr>
              <a:t>真题练习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329055" y="1784985"/>
            <a:ext cx="10547985" cy="3040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130"/>
              <a:t>在计算机网络应用中，无论哪种类型的网络应用，基本通信方式都是（</a:t>
            </a:r>
            <a:r>
              <a:rPr lang="en-US" sz="2130">
                <a:solidFill>
                  <a:schemeClr val="tx1"/>
                </a:solidFill>
              </a:rPr>
              <a:t>B</a:t>
            </a:r>
            <a:r>
              <a:rPr sz="2130"/>
              <a:t>）通信。</a:t>
            </a:r>
          </a:p>
          <a:p>
            <a:endParaRPr sz="2130"/>
          </a:p>
          <a:p>
            <a:r>
              <a:rPr sz="2130"/>
              <a:t>A:P2P</a:t>
            </a:r>
          </a:p>
          <a:p>
            <a:endParaRPr sz="2130"/>
          </a:p>
          <a:p>
            <a:r>
              <a:rPr sz="2130">
                <a:solidFill>
                  <a:schemeClr val="accent6"/>
                </a:solidFill>
              </a:rPr>
              <a:t>B:C/S</a:t>
            </a:r>
          </a:p>
          <a:p>
            <a:endParaRPr sz="2130"/>
          </a:p>
          <a:p>
            <a:r>
              <a:rPr sz="2130"/>
              <a:t>C:C/S与P2P相结合</a:t>
            </a:r>
          </a:p>
          <a:p>
            <a:endParaRPr sz="2130"/>
          </a:p>
          <a:p>
            <a:r>
              <a:rPr sz="2130"/>
              <a:t>D:以上都不正确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16" y="97752"/>
            <a:ext cx="1588168" cy="15667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5489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>
                <a:latin typeface="方正清刻本悦宋简体" panose="02000000000000000000" charset="-122"/>
                <a:ea typeface="方正清刻本悦宋简体" panose="02000000000000000000" charset="-122"/>
              </a:rPr>
              <a:t>真题练习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55675" y="1784985"/>
            <a:ext cx="10547985" cy="1073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sz="2130"/>
              <a:t>对于一个传输层协议，需要为与其接口的每个套接字分配一个编号，标识该套接字，该编号称为</a:t>
            </a:r>
            <a:r>
              <a:rPr lang="zh-CN" sz="2130"/>
              <a:t>（</a:t>
            </a:r>
            <a:r>
              <a:rPr lang="zh-CN" sz="2130">
                <a:solidFill>
                  <a:schemeClr val="bg2"/>
                </a:solidFill>
              </a:rPr>
              <a:t>端口号</a:t>
            </a:r>
            <a:r>
              <a:rPr lang="zh-CN" sz="2130"/>
              <a:t>）</a:t>
            </a:r>
            <a:r>
              <a:rPr sz="2130"/>
              <a:t>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16" y="97752"/>
            <a:ext cx="1588168" cy="15667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179573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>
                <a:latin typeface="方正清刻本悦宋简体" panose="02000000000000000000" charset="-122"/>
                <a:ea typeface="方正清刻本悦宋简体" panose="02000000000000000000" charset="-122"/>
              </a:rPr>
              <a:t>真题练习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55675" y="1784985"/>
            <a:ext cx="10547985" cy="1073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sz="2130"/>
              <a:t>对于一个传输层协议，需要为与其接口的每个套接字分配一个编号，标识该套接字，该编号称为</a:t>
            </a:r>
            <a:r>
              <a:rPr lang="zh-CN" sz="2130"/>
              <a:t>（</a:t>
            </a:r>
            <a:r>
              <a:rPr lang="zh-CN" sz="2130">
                <a:solidFill>
                  <a:schemeClr val="accent6"/>
                </a:solidFill>
              </a:rPr>
              <a:t>端口号</a:t>
            </a:r>
            <a:r>
              <a:rPr lang="zh-CN" sz="2130"/>
              <a:t>）</a:t>
            </a:r>
            <a:r>
              <a:rPr sz="2130"/>
              <a:t>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16" y="97752"/>
            <a:ext cx="1588168" cy="15667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25081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1426068" y="-169402"/>
            <a:ext cx="7221972" cy="77660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zh-CN" altLang="en-US" sz="2800" b="1" dirty="0"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21510" y="1791970"/>
            <a:ext cx="3661410" cy="185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 sz="2130"/>
          </a:p>
          <a:p>
            <a:r>
              <a:rPr lang="zh-CN" altLang="en-US" sz="2130"/>
              <a:t>第二章 网络应用</a:t>
            </a:r>
            <a:r>
              <a:rPr lang="zh-CN" altLang="en-US"/>
              <a:t>    </a:t>
            </a:r>
          </a:p>
          <a:p>
            <a:r>
              <a:rPr lang="zh-CN" altLang="en-US"/>
              <a:t>                                       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75835" y="1011555"/>
            <a:ext cx="3728720" cy="500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0">
                <a:sym typeface="+mn-ea"/>
              </a:rPr>
              <a:t>计算机网络应用体系结构</a:t>
            </a:r>
          </a:p>
          <a:p>
            <a:endParaRPr lang="zh-CN" altLang="en-US" sz="2130">
              <a:sym typeface="+mn-ea"/>
            </a:endParaRPr>
          </a:p>
          <a:p>
            <a:r>
              <a:rPr lang="zh-CN" altLang="en-US" sz="2130">
                <a:solidFill>
                  <a:srgbClr val="FF0000"/>
                </a:solidFill>
                <a:sym typeface="+mn-ea"/>
              </a:rPr>
              <a:t>域名系统（</a:t>
            </a:r>
            <a:r>
              <a:rPr lang="en-US" altLang="zh-CN" sz="2130">
                <a:solidFill>
                  <a:srgbClr val="FF0000"/>
                </a:solidFill>
                <a:sym typeface="+mn-ea"/>
              </a:rPr>
              <a:t>DNS</a:t>
            </a:r>
            <a:r>
              <a:rPr lang="zh-CN" altLang="en-US" sz="2130">
                <a:solidFill>
                  <a:srgbClr val="FF0000"/>
                </a:solidFill>
                <a:sym typeface="+mn-ea"/>
              </a:rPr>
              <a:t>）</a:t>
            </a:r>
            <a:endParaRPr lang="zh-CN" altLang="en-US" sz="2130">
              <a:sym typeface="+mn-ea"/>
            </a:endParaRPr>
          </a:p>
          <a:p>
            <a:endParaRPr lang="zh-CN" altLang="en-US" sz="2130">
              <a:sym typeface="+mn-ea"/>
            </a:endParaRPr>
          </a:p>
          <a:p>
            <a:r>
              <a:rPr lang="zh-CN" altLang="en-US" sz="2130">
                <a:sym typeface="+mn-ea"/>
              </a:rPr>
              <a:t>万维网应用</a:t>
            </a:r>
          </a:p>
          <a:p>
            <a:endParaRPr lang="zh-CN" altLang="en-US" sz="2130">
              <a:sym typeface="+mn-ea"/>
            </a:endParaRPr>
          </a:p>
          <a:p>
            <a:r>
              <a:rPr lang="en-US" altLang="zh-CN" sz="2130">
                <a:sym typeface="+mn-ea"/>
              </a:rPr>
              <a:t>Internet</a:t>
            </a:r>
            <a:r>
              <a:rPr lang="zh-CN" altLang="en-US" sz="2130">
                <a:sym typeface="+mn-ea"/>
              </a:rPr>
              <a:t>电子邮件</a:t>
            </a:r>
          </a:p>
          <a:p>
            <a:endParaRPr lang="zh-CN" altLang="en-US" sz="2130">
              <a:sym typeface="+mn-ea"/>
            </a:endParaRPr>
          </a:p>
          <a:p>
            <a:r>
              <a:rPr lang="en-US" altLang="zh-CN" sz="2130">
                <a:sym typeface="+mn-ea"/>
              </a:rPr>
              <a:t>FTP</a:t>
            </a:r>
          </a:p>
          <a:p>
            <a:endParaRPr lang="en-US" altLang="zh-CN" sz="2130">
              <a:sym typeface="+mn-ea"/>
            </a:endParaRPr>
          </a:p>
          <a:p>
            <a:r>
              <a:rPr lang="en-US" altLang="zh-CN" sz="2130">
                <a:sym typeface="+mn-ea"/>
              </a:rPr>
              <a:t>P2P</a:t>
            </a:r>
            <a:r>
              <a:rPr lang="zh-CN" altLang="en-US" sz="2130">
                <a:sym typeface="+mn-ea"/>
              </a:rPr>
              <a:t>应用</a:t>
            </a:r>
          </a:p>
          <a:p>
            <a:endParaRPr lang="zh-CN" altLang="en-US" sz="2130">
              <a:sym typeface="+mn-ea"/>
            </a:endParaRPr>
          </a:p>
          <a:p>
            <a:r>
              <a:rPr lang="en-US" altLang="zh-CN" sz="2130">
                <a:sym typeface="+mn-ea"/>
              </a:rPr>
              <a:t>Socket </a:t>
            </a:r>
            <a:r>
              <a:rPr lang="zh-CN" altLang="en-US" sz="2130">
                <a:sym typeface="+mn-ea"/>
              </a:rPr>
              <a:t>编程基础</a:t>
            </a:r>
          </a:p>
          <a:p>
            <a:endParaRPr lang="zh-CN" altLang="en-US" sz="2130">
              <a:sym typeface="+mn-ea"/>
            </a:endParaRPr>
          </a:p>
          <a:p>
            <a:endParaRPr lang="zh-CN" altLang="en-US" sz="2130"/>
          </a:p>
        </p:txBody>
      </p:sp>
      <p:sp>
        <p:nvSpPr>
          <p:cNvPr id="4" name="左大括号 3"/>
          <p:cNvSpPr/>
          <p:nvPr/>
        </p:nvSpPr>
        <p:spPr>
          <a:xfrm>
            <a:off x="4233545" y="1011555"/>
            <a:ext cx="388620" cy="428879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7247890" y="1598295"/>
            <a:ext cx="4282440" cy="746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130">
              <a:solidFill>
                <a:schemeClr val="accent6"/>
              </a:solidFill>
            </a:endParaRPr>
          </a:p>
          <a:p>
            <a:endParaRPr lang="zh-CN" altLang="en-US" sz="2130">
              <a:solidFill>
                <a:schemeClr val="accent6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697595" y="1138555"/>
            <a:ext cx="2462530" cy="746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130"/>
          </a:p>
          <a:p>
            <a:endParaRPr lang="zh-CN" altLang="en-US" sz="213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168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549015" y="1764665"/>
            <a:ext cx="5748655" cy="3094990"/>
            <a:chOff x="12419" y="-421"/>
            <a:chExt cx="9053" cy="4874"/>
          </a:xfrm>
        </p:grpSpPr>
        <p:sp>
          <p:nvSpPr>
            <p:cNvPr id="3" name="文本框 2"/>
            <p:cNvSpPr txBox="1"/>
            <p:nvPr/>
          </p:nvSpPr>
          <p:spPr>
            <a:xfrm>
              <a:off x="14528" y="-421"/>
              <a:ext cx="6744" cy="4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/>
            </a:p>
            <a:p>
              <a:endParaRPr lang="zh-CN" altLang="en-US"/>
            </a:p>
            <a:p>
              <a:endParaRPr lang="zh-CN" altLang="en-US"/>
            </a:p>
            <a:p>
              <a:endParaRPr lang="zh-CN" altLang="en-US"/>
            </a:p>
            <a:p>
              <a:endParaRPr lang="zh-CN" altLang="en-US"/>
            </a:p>
            <a:p>
              <a:endParaRPr lang="zh-CN" altLang="en-US"/>
            </a:p>
            <a:p>
              <a:endParaRPr lang="zh-CN" altLang="en-US"/>
            </a:p>
            <a:p>
              <a:endParaRPr lang="zh-CN" altLang="en-US"/>
            </a:p>
            <a:p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419" y="1908"/>
              <a:ext cx="463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           </a:t>
              </a:r>
              <a:r>
                <a:rPr lang="zh-CN" altLang="en-US" sz="2400"/>
                <a:t>域名系统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4728" y="-221"/>
              <a:ext cx="6744" cy="4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/>
            </a:p>
            <a:p>
              <a:endParaRPr lang="zh-CN" altLang="en-US"/>
            </a:p>
            <a:p>
              <a:endParaRPr lang="zh-CN" altLang="en-US"/>
            </a:p>
            <a:p>
              <a:endParaRPr lang="zh-CN" altLang="en-US"/>
            </a:p>
            <a:p>
              <a:endParaRPr lang="zh-CN" altLang="en-US"/>
            </a:p>
            <a:p>
              <a:endParaRPr lang="zh-CN" altLang="en-US"/>
            </a:p>
            <a:p>
              <a:endParaRPr lang="zh-CN" altLang="en-US"/>
            </a:p>
            <a:p>
              <a:endParaRPr lang="zh-CN" altLang="en-US"/>
            </a:p>
            <a:p>
              <a:endParaRPr lang="zh-CN" altLang="en-US"/>
            </a:p>
          </p:txBody>
        </p:sp>
        <p:sp>
          <p:nvSpPr>
            <p:cNvPr id="16" name="左大括号 15"/>
            <p:cNvSpPr/>
            <p:nvPr/>
          </p:nvSpPr>
          <p:spPr>
            <a:xfrm>
              <a:off x="15769" y="753"/>
              <a:ext cx="391" cy="3095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6161" y="-53"/>
              <a:ext cx="3878" cy="4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/>
            </a:p>
            <a:p>
              <a:pPr fontAlgn="auto">
                <a:lnSpc>
                  <a:spcPct val="150000"/>
                </a:lnSpc>
              </a:pPr>
              <a:r>
                <a:rPr lang="zh-CN" altLang="en-US" sz="2400">
                  <a:solidFill>
                    <a:schemeClr val="accent6"/>
                  </a:solidFill>
                </a:rPr>
                <a:t>域名系统</a:t>
              </a:r>
              <a:endParaRPr lang="zh-CN" altLang="en-US" sz="2400">
                <a:solidFill>
                  <a:schemeClr val="tx1"/>
                </a:solidFill>
              </a:endParaRPr>
            </a:p>
            <a:p>
              <a:pPr fontAlgn="auto">
                <a:lnSpc>
                  <a:spcPct val="150000"/>
                </a:lnSpc>
              </a:pPr>
              <a:r>
                <a:rPr lang="zh-CN" altLang="en-US" sz="2400">
                  <a:solidFill>
                    <a:schemeClr val="tx1"/>
                  </a:solidFill>
                </a:rPr>
                <a:t>层次化域名空间</a:t>
              </a:r>
              <a:endParaRPr lang="zh-CN" altLang="en-US" sz="2400"/>
            </a:p>
            <a:p>
              <a:pPr fontAlgn="auto">
                <a:lnSpc>
                  <a:spcPct val="150000"/>
                </a:lnSpc>
              </a:pPr>
              <a:r>
                <a:rPr lang="zh-CN" altLang="en-US" sz="2400"/>
                <a:t>域名服务器</a:t>
              </a:r>
              <a:br>
                <a:rPr lang="zh-CN" altLang="en-US" sz="2400"/>
              </a:br>
              <a:r>
                <a:rPr lang="zh-CN" altLang="en-US" sz="2400"/>
                <a:t>域名解析过程</a:t>
              </a:r>
              <a:endParaRPr lang="zh-CN" altLang="en-US"/>
            </a:p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739605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559" y="352925"/>
            <a:ext cx="1515577" cy="151557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214425"/>
            <a:ext cx="20762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2.3.0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零、域名系统（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DNS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）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51262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59568" y="2494145"/>
            <a:ext cx="3114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mtClean="0"/>
              <a:t>名字：赵珂卉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559" y="352925"/>
            <a:ext cx="1515577" cy="151557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214425"/>
            <a:ext cx="20762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2.3.0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零、域名系统（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DNS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）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1171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59568" y="2494145"/>
            <a:ext cx="3114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mtClean="0"/>
              <a:t>名字：赵珂卉</a:t>
            </a:r>
            <a:endParaRPr lang="zh-CN" alt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559568" y="3690191"/>
            <a:ext cx="6081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身份证号码：</a:t>
            </a:r>
            <a:r>
              <a:rPr lang="en-US" altLang="zh-CN" sz="2400" dirty="0" smtClean="0"/>
              <a:t>130132××××××××××××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559" y="352925"/>
            <a:ext cx="1515577" cy="151557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584" y="352925"/>
            <a:ext cx="1515577" cy="151557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214425"/>
            <a:ext cx="20762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2.3.0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零、域名系统（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DNS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）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4798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59568" y="2494145"/>
            <a:ext cx="3114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mtClean="0"/>
              <a:t>名字：赵珂卉</a:t>
            </a:r>
            <a:endParaRPr lang="zh-CN" alt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559568" y="3690191"/>
            <a:ext cx="6081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身份证号码：</a:t>
            </a:r>
            <a:r>
              <a:rPr lang="en-US" altLang="zh-CN" sz="2400" dirty="0" smtClean="0"/>
              <a:t>130132××××××××××××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559" y="352925"/>
            <a:ext cx="1515577" cy="151557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584" y="352925"/>
            <a:ext cx="1515577" cy="151557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192978" y="2389469"/>
            <a:ext cx="4148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名字：</a:t>
            </a:r>
            <a:r>
              <a:rPr lang="en-US" altLang="zh-CN" sz="2400" dirty="0" err="1" smtClean="0"/>
              <a:t>www.baidu.com</a:t>
            </a:r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7192979" y="3556117"/>
            <a:ext cx="4726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身份证号码：</a:t>
            </a:r>
            <a:r>
              <a:rPr lang="en-US" altLang="zh-CN" sz="2400" dirty="0">
                <a:sym typeface="+mn-ea"/>
              </a:rPr>
              <a:t>115.239.211.122</a:t>
            </a:r>
          </a:p>
        </p:txBody>
      </p:sp>
      <p:sp>
        <p:nvSpPr>
          <p:cNvPr id="9" name="矩形 8"/>
          <p:cNvSpPr/>
          <p:nvPr/>
        </p:nvSpPr>
        <p:spPr>
          <a:xfrm>
            <a:off x="0" y="214425"/>
            <a:ext cx="20762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2.3.0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零、域名系统（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DNS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）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42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584" y="352925"/>
            <a:ext cx="1515577" cy="151557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192978" y="2389469"/>
            <a:ext cx="4148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域名：</a:t>
            </a:r>
            <a:r>
              <a:rPr lang="en-US" altLang="zh-CN" sz="2400" dirty="0" err="1" smtClean="0"/>
              <a:t>www.baidu.com</a:t>
            </a:r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7192979" y="3556117"/>
            <a:ext cx="4726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IP</a:t>
            </a:r>
            <a:r>
              <a:rPr lang="zh-CN" altLang="en-US" sz="2400" dirty="0" smtClean="0"/>
              <a:t>地址：</a:t>
            </a:r>
            <a:r>
              <a:rPr lang="en-US" altLang="zh-CN" sz="2400" dirty="0">
                <a:sym typeface="+mn-ea"/>
              </a:rPr>
              <a:t>115.239.211.122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595" y="352925"/>
            <a:ext cx="1515577" cy="151557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19989" y="2389469"/>
            <a:ext cx="4148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名字：</a:t>
            </a:r>
            <a:r>
              <a:rPr lang="en-US" altLang="zh-CN" sz="2400" dirty="0" err="1" smtClean="0"/>
              <a:t>www.baidu.com</a:t>
            </a:r>
            <a:endParaRPr lang="zh-CN" altLang="en-US" sz="2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719990" y="3556117"/>
            <a:ext cx="4726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身份证号码：</a:t>
            </a:r>
            <a:r>
              <a:rPr lang="en-US" altLang="zh-CN" sz="2400" dirty="0">
                <a:sym typeface="+mn-ea"/>
              </a:rPr>
              <a:t>115.239.211.122</a:t>
            </a:r>
          </a:p>
        </p:txBody>
      </p:sp>
      <p:sp>
        <p:nvSpPr>
          <p:cNvPr id="12" name="矩形 11"/>
          <p:cNvSpPr/>
          <p:nvPr/>
        </p:nvSpPr>
        <p:spPr>
          <a:xfrm>
            <a:off x="0" y="214425"/>
            <a:ext cx="20762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2.3.0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零、域名系统（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DNS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）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64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730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7308"/>
  <p:tag name="KSO_WM_TEMPLATE_THUMBS_INDEX" val="1、2、3、6、8、10、11、12、1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heme/theme1.xml><?xml version="1.0" encoding="utf-8"?>
<a:theme xmlns:a="http://schemas.openxmlformats.org/drawingml/2006/main" name="Office 主题​​">
  <a:themeElements>
    <a:clrScheme name="2019空白演示文档">
      <a:dk1>
        <a:srgbClr val="000000"/>
      </a:dk1>
      <a:lt1>
        <a:srgbClr val="FFFFFF"/>
      </a:lt1>
      <a:dk2>
        <a:srgbClr val="E6E4E4"/>
      </a:dk2>
      <a:lt2>
        <a:srgbClr val="FFFFFF"/>
      </a:lt2>
      <a:accent1>
        <a:srgbClr val="477DEA"/>
      </a:accent1>
      <a:accent2>
        <a:srgbClr val="9B9B9B"/>
      </a:accent2>
      <a:accent3>
        <a:srgbClr val="F3B745"/>
      </a:accent3>
      <a:accent4>
        <a:srgbClr val="477EE7"/>
      </a:accent4>
      <a:accent5>
        <a:srgbClr val="4BA151"/>
      </a:accent5>
      <a:accent6>
        <a:srgbClr val="E9403C"/>
      </a:accent6>
      <a:hlink>
        <a:srgbClr val="0563C1"/>
      </a:hlink>
      <a:folHlink>
        <a:srgbClr val="954D72"/>
      </a:folHlink>
    </a:clrScheme>
    <a:fontScheme name="2019空白演示文档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1698</TotalTime>
  <Words>7817</Words>
  <Application>Microsoft Macintosh PowerPoint</Application>
  <PresentationFormat>宽屏</PresentationFormat>
  <Paragraphs>1828</Paragraphs>
  <Slides>141</Slides>
  <Notes>51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141</vt:i4>
      </vt:variant>
    </vt:vector>
  </HeadingPairs>
  <TitlesOfParts>
    <vt:vector size="152" baseType="lpstr">
      <vt:lpstr>Calibri</vt:lpstr>
      <vt:lpstr>Helvetica Neue For Number</vt:lpstr>
      <vt:lpstr>Microsoft YaHei</vt:lpstr>
      <vt:lpstr>SimSun</vt:lpstr>
      <vt:lpstr>等线</vt:lpstr>
      <vt:lpstr>方正清刻本悦宋简体</vt:lpstr>
      <vt:lpstr>黑体</vt:lpstr>
      <vt:lpstr>宋体</vt:lpstr>
      <vt:lpstr>微软雅黑</vt:lpstr>
      <vt:lpstr>Arial</vt:lpstr>
      <vt:lpstr>Office 主题​​</vt:lpstr>
      <vt:lpstr>计算机网络原理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2.1 计算机网络应用体系结构</vt:lpstr>
      <vt:lpstr>2.1 计算机网络应用体系结构</vt:lpstr>
      <vt:lpstr>2.1 计算机网络应用体系结构</vt:lpstr>
      <vt:lpstr>2.1 计算机网络应用体系结构</vt:lpstr>
      <vt:lpstr>2.1 计算机网络应用体系结构</vt:lpstr>
      <vt:lpstr>2.1 计算机网络应用体系结构</vt:lpstr>
      <vt:lpstr>2.1 计算机网络应用体系结构</vt:lpstr>
      <vt:lpstr>2.1 计算机网络应用体系结构</vt:lpstr>
      <vt:lpstr>2.1 计算机网络应用体系结构</vt:lpstr>
      <vt:lpstr>2.1 计算机网络应用体系结构</vt:lpstr>
      <vt:lpstr>2.1 计算机网络应用体系结构</vt:lpstr>
      <vt:lpstr>2.1 计算机网络应用体系结构</vt:lpstr>
      <vt:lpstr>2.1 计算机网络应用体系结构</vt:lpstr>
      <vt:lpstr>2.1 计算机网络应用体系结构</vt:lpstr>
      <vt:lpstr>2.1 计算机网络应用体系结构</vt:lpstr>
      <vt:lpstr>2.1 计算机网络应用体系结构</vt:lpstr>
      <vt:lpstr>2.1 计算机网络应用体系结构</vt:lpstr>
      <vt:lpstr>2.1 计算机网络应用体系结构</vt:lpstr>
      <vt:lpstr>2.1 计算机网络应用体系结构</vt:lpstr>
      <vt:lpstr>2.1 计算机网络应用体系结构</vt:lpstr>
      <vt:lpstr>2.1 计算机网络应用体系结构</vt:lpstr>
      <vt:lpstr>2.1 计算机网络应用体系结构</vt:lpstr>
      <vt:lpstr>2.1 计算机网络应用体系结构</vt:lpstr>
      <vt:lpstr>练习</vt:lpstr>
      <vt:lpstr>练习</vt:lpstr>
      <vt:lpstr>练习</vt:lpstr>
      <vt:lpstr>练习</vt:lpstr>
      <vt:lpstr>练习</vt:lpstr>
      <vt:lpstr>练习</vt:lpstr>
      <vt:lpstr>练习</vt:lpstr>
      <vt:lpstr>练习</vt:lpstr>
      <vt:lpstr>PowerPoint 演示文稿</vt:lpstr>
      <vt:lpstr>PowerPoint 演示文稿</vt:lpstr>
      <vt:lpstr>2.2 网络通信应用通信基本原理</vt:lpstr>
      <vt:lpstr>2.2 网络通信应用通信基本原理</vt:lpstr>
      <vt:lpstr>2.2 网络通信应用通信基本原理</vt:lpstr>
      <vt:lpstr>2.2 网络通信应用通信基本原理</vt:lpstr>
      <vt:lpstr>真题练习</vt:lpstr>
      <vt:lpstr>真题练习</vt:lpstr>
      <vt:lpstr>真题练习</vt:lpstr>
      <vt:lpstr>真题练习</vt:lpstr>
      <vt:lpstr>真题练习</vt:lpstr>
      <vt:lpstr>真题练习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kingsoft</dc:creator>
  <cp:lastModifiedBy>Microsoft Office 用户</cp:lastModifiedBy>
  <cp:revision>470</cp:revision>
  <cp:lastPrinted>2019-08-22T11:07:41Z</cp:lastPrinted>
  <dcterms:created xsi:type="dcterms:W3CDTF">2017-08-03T09:01:00Z</dcterms:created>
  <dcterms:modified xsi:type="dcterms:W3CDTF">2020-02-09T13:51:45Z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